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handoutMasterIdLst>
    <p:handoutMasterId r:id="rId29"/>
  </p:handoutMasterIdLst>
  <p:sldIdLst>
    <p:sldId id="256" r:id="rId3"/>
    <p:sldId id="257" r:id="rId4"/>
    <p:sldId id="259" r:id="rId5"/>
    <p:sldId id="260" r:id="rId6"/>
    <p:sldId id="265" r:id="rId7"/>
    <p:sldId id="263" r:id="rId8"/>
    <p:sldId id="264" r:id="rId9"/>
    <p:sldId id="266" r:id="rId10"/>
    <p:sldId id="268" r:id="rId11"/>
    <p:sldId id="269" r:id="rId12"/>
    <p:sldId id="270" r:id="rId13"/>
    <p:sldId id="271" r:id="rId14"/>
    <p:sldId id="273" r:id="rId15"/>
    <p:sldId id="272" r:id="rId16"/>
    <p:sldId id="274" r:id="rId17"/>
    <p:sldId id="275" r:id="rId18"/>
    <p:sldId id="276" r:id="rId19"/>
    <p:sldId id="279" r:id="rId20"/>
    <p:sldId id="278" r:id="rId21"/>
    <p:sldId id="277" r:id="rId22"/>
    <p:sldId id="284" r:id="rId23"/>
    <p:sldId id="283" r:id="rId24"/>
    <p:sldId id="282" r:id="rId25"/>
    <p:sldId id="280" r:id="rId26"/>
    <p:sldId id="281" r:id="rId27"/>
  </p:sldIdLst>
  <p:sldSz cx="12192000" cy="6858000"/>
  <p:notesSz cx="6797675" cy="992632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6247" autoAdjust="0"/>
  </p:normalViewPr>
  <p:slideViewPr>
    <p:cSldViewPr snapToGrid="0" showGuides="1">
      <p:cViewPr varScale="1">
        <p:scale>
          <a:sx n="104" d="100"/>
          <a:sy n="104" d="100"/>
        </p:scale>
        <p:origin x="72" y="108"/>
      </p:cViewPr>
      <p:guideLst>
        <p:guide orient="horz" pos="2160"/>
        <p:guide pos="3840"/>
      </p:guideLst>
    </p:cSldViewPr>
  </p:slideViewPr>
  <p:outlineViewPr>
    <p:cViewPr>
      <p:scale>
        <a:sx n="33" d="100"/>
        <a:sy n="33" d="100"/>
      </p:scale>
      <p:origin x="0" y="-151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handoutMaster" Target="handoutMasters/handoutMaster1.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ro-RO"/>
              <a:t>sefgasdgdfgsdfa</a:t>
            </a:r>
            <a:endParaRPr lang="ro-RO"/>
          </a:p>
        </p:txBody>
      </p:sp>
      <p:sp>
        <p:nvSpPr>
          <p:cNvPr id="3" name="Substituent dată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FC9D04F-EB12-4C87-BC51-BA9A69EFADD2}" type="datetimeFigureOut">
              <a:rPr lang="ro-RO" smtClean="0"/>
            </a:fld>
            <a:endParaRPr lang="ro-RO"/>
          </a:p>
        </p:txBody>
      </p:sp>
      <p:sp>
        <p:nvSpPr>
          <p:cNvPr id="4" name="Substituent subsol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5" name="Substituent număr diapozitiv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818BC71-FAD2-4E7D-8C4A-DAEC58117D03}" type="slidenum">
              <a:rPr lang="ro-RO" smtClean="0"/>
            </a:fld>
            <a:endParaRPr lang="ro-RO"/>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ro-RO"/>
              <a:t>sefgasdgdfgsdfa</a:t>
            </a:r>
            <a:endParaRPr lang="ro-RO"/>
          </a:p>
        </p:txBody>
      </p:sp>
      <p:sp>
        <p:nvSpPr>
          <p:cNvPr id="3" name="Substituent dată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F7C4946-8C92-4018-B6A5-C636EFFD9305}" type="datetimeFigureOut">
              <a:rPr lang="ro-RO" smtClean="0"/>
            </a:fld>
            <a:endParaRPr lang="ro-RO"/>
          </a:p>
        </p:txBody>
      </p:sp>
      <p:sp>
        <p:nvSpPr>
          <p:cNvPr id="4" name="Substituent imagine diapozitiv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o-RO"/>
          </a:p>
        </p:txBody>
      </p:sp>
      <p:sp>
        <p:nvSpPr>
          <p:cNvPr id="5" name="Substituent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o-RO"/>
              <a:t>Faceţi clic pentru a edita Master stiluri text</a:t>
            </a:r>
            <a:endParaRPr lang="ro-RO"/>
          </a:p>
          <a:p>
            <a:pPr lvl="1"/>
            <a:r>
              <a:rPr lang="ro-RO"/>
              <a:t>al doilea nivel</a:t>
            </a:r>
            <a:endParaRPr lang="ro-RO"/>
          </a:p>
          <a:p>
            <a:pPr lvl="2"/>
            <a:r>
              <a:rPr lang="ro-RO"/>
              <a:t>al treilea nivel</a:t>
            </a:r>
            <a:endParaRPr lang="ro-RO"/>
          </a:p>
          <a:p>
            <a:pPr lvl="3"/>
            <a:r>
              <a:rPr lang="ro-RO"/>
              <a:t>al patrulea nivel</a:t>
            </a:r>
            <a:endParaRPr lang="ro-RO"/>
          </a:p>
          <a:p>
            <a:pPr lvl="4"/>
            <a:r>
              <a:rPr lang="ro-RO"/>
              <a:t>al cincilea nivel</a:t>
            </a:r>
            <a:endParaRPr lang="ro-RO"/>
          </a:p>
        </p:txBody>
      </p:sp>
      <p:sp>
        <p:nvSpPr>
          <p:cNvPr id="6" name="Substituent subsol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7" name="Substituent număr diapozitiv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5EB459B-AAA8-42B5-9FB0-08E0589EE0AA}" type="slidenum">
              <a:rPr lang="ro-RO" smtClean="0"/>
            </a:fld>
            <a:endParaRPr lang="ro-RO"/>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lstStyle>
          <a:p>
            <a:r>
              <a:rPr kumimoji="0" lang="en-US"/>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7" name="Date Placeholder 6"/>
          <p:cNvSpPr>
            <a:spLocks noGrp="1"/>
          </p:cNvSpPr>
          <p:nvPr>
            <p:ph type="dt" sz="half" idx="10"/>
          </p:nvPr>
        </p:nvSpPr>
        <p:spPr/>
        <p:txBody>
          <a:bodyPr/>
          <a:lstStyle/>
          <a:p>
            <a:fld id="{4B7AAC24-1E30-4D69-800D-718397B07B74}" type="datetime1">
              <a:rPr lang="ro-RO" smtClean="0"/>
            </a:fld>
            <a:endParaRPr lang="ro-RO"/>
          </a:p>
        </p:txBody>
      </p:sp>
      <p:sp>
        <p:nvSpPr>
          <p:cNvPr id="20" name="Footer Placeholder 19"/>
          <p:cNvSpPr>
            <a:spLocks noGrp="1"/>
          </p:cNvSpPr>
          <p:nvPr>
            <p:ph type="ftr" sz="quarter" idx="11"/>
          </p:nvPr>
        </p:nvSpPr>
        <p:spPr/>
        <p:txBody>
          <a:bodyPr/>
          <a:lstStyle/>
          <a:p>
            <a:endParaRPr lang="ro-RO"/>
          </a:p>
        </p:txBody>
      </p:sp>
      <p:sp>
        <p:nvSpPr>
          <p:cNvPr id="10" name="Slide Number Placeholder 9"/>
          <p:cNvSpPr>
            <a:spLocks noGrp="1"/>
          </p:cNvSpPr>
          <p:nvPr>
            <p:ph type="sldNum" sz="quarter" idx="12"/>
          </p:nvPr>
        </p:nvSpPr>
        <p:spPr/>
        <p:txBody>
          <a:bodyPr/>
          <a:lstStyle/>
          <a:p>
            <a:fld id="{82A182CC-FEF9-4656-BFFD-AE8DECF81B8F}" type="slidenum">
              <a:rPr lang="ro-RO" smtClean="0"/>
            </a:fld>
            <a:endParaRPr lang="ro-RO"/>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lstStyle>
          <a:p>
            <a:r>
              <a:rPr kumimoji="0" lang="en-US"/>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B7AAC24-1E30-4D69-800D-718397B07B74}" type="datetime1">
              <a:rPr lang="ro-RO" smtClean="0"/>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lstStyle>
          <a:p>
            <a:r>
              <a:rPr kumimoji="0" lang="en-US"/>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B7AAC24-1E30-4D69-800D-718397B07B74}" type="datetime1">
              <a:rPr lang="ro-RO" smtClean="0"/>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4B7AAC24-1E30-4D69-800D-718397B07B74}" type="datetime1">
              <a:rPr lang="ro-RO" smtClean="0"/>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4B7AAC24-1E30-4D69-800D-718397B07B74}" type="datetime1">
              <a:rPr lang="ro-RO" smtClean="0"/>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lstStyle>
          <a:p>
            <a:r>
              <a:rPr kumimoji="0" lang="en-US"/>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B7AAC24-1E30-4D69-800D-718397B07B74}" type="datetime1">
              <a:rPr lang="ro-RO" smtClean="0"/>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lstStyle>
          <a:p>
            <a:r>
              <a:rPr kumimoji="0" lang="en-US"/>
              <a:t>Click to edit Master title style</a:t>
            </a:r>
            <a:endParaRPr kumimoji="0" lang="en-US"/>
          </a:p>
        </p:txBody>
      </p:sp>
      <p:sp>
        <p:nvSpPr>
          <p:cNvPr id="5" name="Date Placeholder 4"/>
          <p:cNvSpPr>
            <a:spLocks noGrp="1"/>
          </p:cNvSpPr>
          <p:nvPr>
            <p:ph type="dt" sz="half" idx="10"/>
          </p:nvPr>
        </p:nvSpPr>
        <p:spPr/>
        <p:txBody>
          <a:bodyPr/>
          <a:lstStyle/>
          <a:p>
            <a:fld id="{4B7AAC24-1E30-4D69-800D-718397B07B74}" type="datetime1">
              <a:rPr lang="ro-RO" smtClean="0"/>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82A182CC-FEF9-4656-BFFD-AE8DECF81B8F}" type="slidenum">
              <a:rPr lang="ro-RO" smtClean="0"/>
            </a:fld>
            <a:endParaRPr lang="ro-RO"/>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4B7AAC24-1E30-4D69-800D-718397B07B74}" type="datetime1">
              <a:rPr lang="ro-RO" smtClean="0"/>
            </a:fld>
            <a:endParaRPr lang="ro-RO"/>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ro-RO"/>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82A182CC-FEF9-4656-BFFD-AE8DECF81B8F}" type="slidenum">
              <a:rPr lang="ro-RO" smtClean="0"/>
            </a:fld>
            <a:endParaRPr lang="ro-RO"/>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2.jpe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titlu 2"/>
          <p:cNvSpPr>
            <a:spLocks noGrp="1"/>
          </p:cNvSpPr>
          <p:nvPr>
            <p:ph type="subTitle" idx="1"/>
          </p:nvPr>
        </p:nvSpPr>
        <p:spPr>
          <a:xfrm>
            <a:off x="1463040" y="1255713"/>
            <a:ext cx="9985248" cy="4808203"/>
          </a:xfrm>
        </p:spPr>
        <p:txBody>
          <a:bodyPr>
            <a:normAutofit/>
          </a:bodyPr>
          <a:lstStyle/>
          <a:p>
            <a:pPr>
              <a:lnSpc>
                <a:spcPct val="125000"/>
              </a:lnSpc>
            </a:pPr>
            <a:endParaRPr lang="ro-RO" sz="1800" dirty="0">
              <a:latin typeface="Arial" panose="020B0604020202020204" pitchFamily="34" charset="0"/>
              <a:cs typeface="Arial" panose="020B0604020202020204" pitchFamily="34" charset="0"/>
            </a:endParaRPr>
          </a:p>
          <a:p>
            <a:pPr algn="ctr">
              <a:lnSpc>
                <a:spcPct val="107000"/>
              </a:lnSpc>
              <a:spcAft>
                <a:spcPts val="800"/>
              </a:spcAft>
            </a:pPr>
            <a:endParaRPr lang="ro-RO" sz="2800" b="1" dirty="0">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sz="2800" b="1" dirty="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r>
              <a:rPr lang="ro-RO" sz="2800" b="1"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Venitul minim de incluziune</a:t>
            </a:r>
            <a:endParaRPr lang="en-GB" sz="28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2800" b="1"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r>
              <a:rPr lang="ro-RO" sz="2800" b="1"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Prezentare</a:t>
            </a:r>
            <a:r>
              <a:rPr lang="en-GB" sz="2800" b="1"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endParaRPr lang="ro-RO" sz="28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sz="2800" b="1"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Partea a III-a </a:t>
            </a:r>
            <a:endParaRPr lang="ro-RO" sz="28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sz="2800" b="1" dirty="0">
                <a:effectLst/>
                <a:latin typeface="Trebuchet MS" panose="020B0603020202020204" pitchFamily="34" charset="0"/>
                <a:ea typeface="Calibri" panose="020F0502020204030204" pitchFamily="34" charset="0"/>
                <a:cs typeface="Times New Roman" panose="02020603050405020304" pitchFamily="18" charset="0"/>
              </a:rPr>
              <a:t> </a:t>
            </a:r>
            <a:endParaRPr lang="ro-RO" sz="2800" dirty="0">
              <a:effectLst/>
              <a:latin typeface="Trebuchet MS" panose="020B0603020202020204" pitchFamily="34" charset="0"/>
              <a:ea typeface="Calibri" panose="020F0502020204030204" pitchFamily="34" charset="0"/>
              <a:cs typeface="Times New Roman" panose="02020603050405020304" pitchFamily="18" charset="0"/>
            </a:endParaRPr>
          </a:p>
          <a:p>
            <a:pPr>
              <a:lnSpc>
                <a:spcPct val="125000"/>
              </a:lnSpc>
            </a:pPr>
            <a:endParaRPr lang="ro-RO" dirty="0">
              <a:latin typeface="Trebuchet MS" panose="020B0603020202020204" pitchFamily="34" charset="0"/>
            </a:endParaRPr>
          </a:p>
        </p:txBody>
      </p:sp>
      <p:sp>
        <p:nvSpPr>
          <p:cNvPr id="2" name="Slide Number Placeholder 1"/>
          <p:cNvSpPr>
            <a:spLocks noGrp="1"/>
          </p:cNvSpPr>
          <p:nvPr>
            <p:ph type="sldNum" sz="quarter" idx="12"/>
          </p:nvPr>
        </p:nvSpPr>
        <p:spPr/>
        <p:txBody>
          <a:bodyPr/>
          <a:lstStyle/>
          <a:p>
            <a:fld id="{82A182CC-FEF9-4656-BFFD-AE8DECF81B8F}" type="slidenum">
              <a:rPr lang="ro-RO" smtClean="0"/>
            </a:fld>
            <a:endParaRPr lang="ro-RO"/>
          </a:p>
        </p:txBody>
      </p:sp>
      <p:sp>
        <p:nvSpPr>
          <p:cNvPr id="4" name="CasetăText 3"/>
          <p:cNvSpPr txBox="1"/>
          <p:nvPr/>
        </p:nvSpPr>
        <p:spPr>
          <a:xfrm>
            <a:off x="2941608" y="1751162"/>
            <a:ext cx="184731" cy="369332"/>
          </a:xfrm>
          <a:prstGeom prst="rect">
            <a:avLst/>
          </a:prstGeom>
          <a:noFill/>
        </p:spPr>
        <p:txBody>
          <a:bodyPr wrap="none" rtlCol="0">
            <a:spAutoFit/>
          </a:bodyPr>
          <a:lstStyle/>
          <a:p>
            <a:endParaRPr lang="ro-RO" dirty="0"/>
          </a:p>
        </p:txBody>
      </p:sp>
      <p:pic>
        <p:nvPicPr>
          <p:cNvPr id="1026"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41992" y="5861305"/>
            <a:ext cx="2115024" cy="77030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2" name="Rectangle 4"/>
          <p:cNvSpPr>
            <a:spLocks noChangeArrowheads="1"/>
          </p:cNvSpPr>
          <p:nvPr/>
        </p:nvSpPr>
        <p:spPr bwMode="auto">
          <a:xfrm>
            <a:off x="6144768" y="6069147"/>
            <a:ext cx="533095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1"/>
          <p:cNvPicPr>
            <a:picLocks noChangeAspect="1" noChangeArrowheads="1"/>
          </p:cNvPicPr>
          <p:nvPr/>
        </p:nvPicPr>
        <p:blipFill>
          <a:blip r:embed="rId3" cstate="print"/>
          <a:srcRect/>
          <a:stretch>
            <a:fillRect/>
          </a:stretch>
        </p:blipFill>
        <p:spPr bwMode="auto">
          <a:xfrm>
            <a:off x="2322576" y="237743"/>
            <a:ext cx="8421624" cy="96723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8494" y="995082"/>
            <a:ext cx="10513090" cy="5047131"/>
          </a:xfrm>
        </p:spPr>
        <p:txBody>
          <a:bodyPr>
            <a:normAutofit fontScale="40000" lnSpcReduction="20000"/>
          </a:bodyPr>
          <a:lstStyle/>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p</a:t>
            </a:r>
            <a:r>
              <a:rPr lang="it-IT" dirty="0">
                <a:latin typeface="Trebuchet MS" panose="020B0603020202020204" pitchFamily="34" charset="0"/>
                <a:ea typeface="Calibri" panose="020F0502020204030204" pitchFamily="34" charset="0"/>
                <a:cs typeface="Times New Roman" panose="02020603050405020304" pitchFamily="18" charset="0"/>
              </a:rPr>
              <a:t>entru facilitarea accesului solicitanţilor la acordarea venitului minim de incluziune, agenţiile teritoriale pentru plăţi şi inspecţie socială au obligaţia de a posta pe site-ul propriu toate documentele şi formularele prevăzute de lege ce trebuie completate de solicitanţi, precum şi instrucţiuni privind depunerea şi completarea acestora (art.63);</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transmit agenţiilor teritoriale pentru ocuparea forţei de muncă lista persoanelor apte de muncă din familiile aflate în plată, până la data de 5 a fiecărei luni (art.64);</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î</a:t>
            </a:r>
            <a:r>
              <a:rPr lang="it-IT" dirty="0">
                <a:latin typeface="Trebuchet MS" panose="020B0603020202020204" pitchFamily="34" charset="0"/>
                <a:ea typeface="Calibri" panose="020F0502020204030204" pitchFamily="34" charset="0"/>
                <a:cs typeface="Times New Roman" panose="02020603050405020304" pitchFamily="18" charset="0"/>
              </a:rPr>
              <a:t>n situaţia în care sistemul informatic al agenţiilor teritoriale pentru ocuparea forţei de muncă este compatibil cu SNIAS, informaţiile cu persoanele din familiile beneficiare de ajutor de incluziune înregistrate ca persoane în căutarea unui loc de muncă, care s-au încadrat în muncă, inclusiv cu contract de muncă în străinătate, au refuzat un loc de muncă oferit sau participarea la un program de formare profesională, vor fi preluate electronic de către agenţiile teritoriale pentru plăţi şi inspecţie socială direct din baza de date a agenţiilor teritoriale pentru ocuparea forţei de muncă (art.64);</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s</a:t>
            </a:r>
            <a:r>
              <a:rPr lang="it-IT" dirty="0">
                <a:latin typeface="Trebuchet MS" panose="020B0603020202020204" pitchFamily="34" charset="0"/>
                <a:ea typeface="Calibri" panose="020F0502020204030204" pitchFamily="34" charset="0"/>
                <a:cs typeface="Times New Roman" panose="02020603050405020304" pitchFamily="18" charset="0"/>
              </a:rPr>
              <a:t>uspendarea plăţii venitului minim de incluziune sau a oricăreia dintre componentele acestuia, se face prin decizie a directorului executiv al agenţiei teritoriale pentru plăţi şi inspecţie social (art.67);</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î</a:t>
            </a:r>
            <a:r>
              <a:rPr lang="it-IT" dirty="0">
                <a:latin typeface="Trebuchet MS" panose="020B0603020202020204" pitchFamily="34" charset="0"/>
                <a:ea typeface="Calibri" panose="020F0502020204030204" pitchFamily="34" charset="0"/>
                <a:cs typeface="Times New Roman" panose="02020603050405020304" pitchFamily="18" charset="0"/>
              </a:rPr>
              <a:t>n situaţiile de suspendare directorul agenţiei teritoriale pentru plăţi şi inspecţie socială solicită primăriei în a cărei rază teritorială locuieşte familia sau persoana singură verificarea situaţiei sau, după caz, dispune efectuarea de verificări de către inspectorii sociali de la nivelul agenţiei teritoriale. (art.67);</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d</a:t>
            </a:r>
            <a:r>
              <a:rPr lang="it-IT" dirty="0">
                <a:latin typeface="Trebuchet MS" panose="020B0603020202020204" pitchFamily="34" charset="0"/>
                <a:ea typeface="Calibri" panose="020F0502020204030204" pitchFamily="34" charset="0"/>
                <a:cs typeface="Times New Roman" panose="02020603050405020304" pitchFamily="18" charset="0"/>
              </a:rPr>
              <a:t>upă verificare, drepturile neîncasate de către titular se achită acestuia, din oficiu, după caz, în acelaşi cuantum sau în cuantum modificat, dacă cele constatate nu conduc la încetarea acordării dreptului. (art.67);</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m</a:t>
            </a:r>
            <a:r>
              <a:rPr lang="it-IT" dirty="0">
                <a:latin typeface="Trebuchet MS" panose="020B0603020202020204" pitchFamily="34" charset="0"/>
                <a:ea typeface="Calibri" panose="020F0502020204030204" pitchFamily="34" charset="0"/>
                <a:cs typeface="Times New Roman" panose="02020603050405020304" pitchFamily="18" charset="0"/>
              </a:rPr>
              <a:t>odificarea cuantumului venitului minim de incluziune se face prin decizie a directorului executiv al agenţiei teritoriale pentru plăţi şi inspecţie socială (art.70);</a:t>
            </a:r>
            <a:endParaRPr lang="ro-RO" dirty="0">
              <a:latin typeface="Trebuchet MS" panose="020B060302020202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213745" y="127836"/>
            <a:ext cx="8421624" cy="643129"/>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96060" y="6247511"/>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013012"/>
            <a:ext cx="10641106" cy="5002306"/>
          </a:xfrm>
        </p:spPr>
        <p:txBody>
          <a:bodyPr>
            <a:normAutofit fontScale="70000" lnSpcReduction="20000"/>
          </a:bodyPr>
          <a:lstStyle/>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a:t>
            </a:r>
            <a:r>
              <a:rPr lang="ro-RO" dirty="0">
                <a:latin typeface="Trebuchet MS" panose="020B0603020202020204" pitchFamily="34" charset="0"/>
                <a:ea typeface="Calibri" panose="020F0502020204030204" pitchFamily="34" charset="0"/>
                <a:cs typeface="Times New Roman" panose="02020603050405020304" pitchFamily="18" charset="0"/>
              </a:rPr>
              <a:t>d</a:t>
            </a:r>
            <a:r>
              <a:rPr lang="it-IT" dirty="0">
                <a:latin typeface="Trebuchet MS" panose="020B0603020202020204" pitchFamily="34" charset="0"/>
                <a:ea typeface="Calibri" panose="020F0502020204030204" pitchFamily="34" charset="0"/>
                <a:cs typeface="Times New Roman" panose="02020603050405020304" pitchFamily="18" charset="0"/>
              </a:rPr>
              <a:t>eciziile directorului executiv al agenţiei teritoriale pentru plăţi şi inspecţie social de încetare și de modificare a dreptului se comunică primarului şi titularului dreptului în termen de 5 zile de la data emiterii lor</a:t>
            </a:r>
            <a:r>
              <a:rPr lang="ro-RO" dirty="0">
                <a:latin typeface="Trebuchet MS" panose="020B0603020202020204" pitchFamily="34" charset="0"/>
                <a:ea typeface="Calibri" panose="020F0502020204030204" pitchFamily="34" charset="0"/>
                <a:cs typeface="Times New Roman" panose="02020603050405020304" pitchFamily="18" charset="0"/>
              </a:rPr>
              <a:t> </a:t>
            </a:r>
            <a:r>
              <a:rPr lang="it-IT" dirty="0">
                <a:latin typeface="Trebuchet MS" panose="020B0603020202020204" pitchFamily="34" charset="0"/>
                <a:ea typeface="Calibri" panose="020F0502020204030204" pitchFamily="34" charset="0"/>
                <a:cs typeface="Times New Roman" panose="02020603050405020304" pitchFamily="18" charset="0"/>
              </a:rPr>
              <a:t>(art.71);</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efectuează lunar plata sumelor acordate cu titlu de venit minim de incluziune, aferente ajutorului de incluziune şi/sau ajutorului pentru familia cu copii (art.73);</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plătesc comisioanele pentru achitarea drepturilor prin mandat poştal sau prin unitățile bancare (art.74);</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dirty="0">
                <a:latin typeface="Trebuchet MS" panose="020B0603020202020204" pitchFamily="34" charset="0"/>
                <a:ea typeface="Calibri" panose="020F0502020204030204" pitchFamily="34" charset="0"/>
                <a:cs typeface="Times New Roman" panose="02020603050405020304" pitchFamily="18" charset="0"/>
              </a:rPr>
              <a:t> editează mandatele poștale direct, fie pe bază de contracte încheiate cu prestatori de astfel de servicii (art.74);</a:t>
            </a:r>
            <a:endParaRPr lang="ro-RO" dirty="0">
              <a:latin typeface="Trebuchet MS" panose="020B0603020202020204" pitchFamily="34" charset="0"/>
              <a:ea typeface="Calibri" panose="020F0502020204030204" pitchFamily="34" charset="0"/>
              <a:cs typeface="Times New Roman" panose="02020603050405020304" pitchFamily="18" charset="0"/>
            </a:endParaRPr>
          </a:p>
          <a:p>
            <a:pPr marL="0" lvl="0" indent="0" algn="just">
              <a:lnSpc>
                <a:spcPct val="115000"/>
              </a:lnSpc>
              <a:spcAft>
                <a:spcPts val="800"/>
              </a:spcAft>
            </a:pPr>
            <a:r>
              <a:rPr lang="ro-RO" dirty="0"/>
              <a:t> </a:t>
            </a:r>
            <a:r>
              <a:rPr lang="ro-RO" dirty="0">
                <a:latin typeface="Trebuchet MS" panose="020B0603020202020204" pitchFamily="34" charset="0"/>
              </a:rPr>
              <a:t>r</a:t>
            </a:r>
            <a:r>
              <a:rPr lang="en-GB" dirty="0" err="1">
                <a:latin typeface="Trebuchet MS" panose="020B0603020202020204" pitchFamily="34" charset="0"/>
              </a:rPr>
              <a:t>ecuperează</a:t>
            </a:r>
            <a:r>
              <a:rPr lang="en-GB" dirty="0">
                <a:latin typeface="Trebuchet MS" panose="020B0603020202020204" pitchFamily="34" charset="0"/>
              </a:rPr>
              <a:t> </a:t>
            </a:r>
            <a:r>
              <a:rPr lang="en-GB" dirty="0" err="1">
                <a:latin typeface="Trebuchet MS" panose="020B0603020202020204" pitchFamily="34" charset="0"/>
              </a:rPr>
              <a:t>sumele</a:t>
            </a:r>
            <a:r>
              <a:rPr lang="en-GB" dirty="0">
                <a:latin typeface="Trebuchet MS" panose="020B0603020202020204" pitchFamily="34" charset="0"/>
              </a:rPr>
              <a:t> </a:t>
            </a:r>
            <a:r>
              <a:rPr lang="en-GB" dirty="0" err="1">
                <a:latin typeface="Trebuchet MS" panose="020B0603020202020204" pitchFamily="34" charset="0"/>
              </a:rPr>
              <a:t>plătite</a:t>
            </a:r>
            <a:r>
              <a:rPr lang="en-GB" dirty="0">
                <a:latin typeface="Trebuchet MS" panose="020B0603020202020204" pitchFamily="34" charset="0"/>
              </a:rPr>
              <a:t> </a:t>
            </a:r>
            <a:r>
              <a:rPr lang="en-GB" dirty="0" err="1">
                <a:latin typeface="Trebuchet MS" panose="020B0603020202020204" pitchFamily="34" charset="0"/>
              </a:rPr>
              <a:t>necuvenit</a:t>
            </a:r>
            <a:r>
              <a:rPr lang="en-GB" dirty="0">
                <a:latin typeface="Trebuchet MS" panose="020B0603020202020204" pitchFamily="34" charset="0"/>
              </a:rPr>
              <a:t> </a:t>
            </a:r>
            <a:r>
              <a:rPr lang="en-GB" dirty="0" err="1">
                <a:latin typeface="Trebuchet MS" panose="020B0603020202020204" pitchFamily="34" charset="0"/>
              </a:rPr>
              <a:t>prin</a:t>
            </a:r>
            <a:r>
              <a:rPr lang="en-GB" dirty="0">
                <a:latin typeface="Trebuchet MS" panose="020B0603020202020204" pitchFamily="34" charset="0"/>
              </a:rPr>
              <a:t> </a:t>
            </a:r>
            <a:r>
              <a:rPr lang="en-GB" dirty="0" err="1">
                <a:latin typeface="Trebuchet MS" panose="020B0603020202020204" pitchFamily="34" charset="0"/>
              </a:rPr>
              <a:t>decizie</a:t>
            </a:r>
            <a:r>
              <a:rPr lang="en-GB" dirty="0">
                <a:latin typeface="Trebuchet MS" panose="020B0603020202020204" pitchFamily="34" charset="0"/>
              </a:rPr>
              <a:t> a </a:t>
            </a:r>
            <a:r>
              <a:rPr lang="en-GB" dirty="0" err="1">
                <a:latin typeface="Trebuchet MS" panose="020B0603020202020204" pitchFamily="34" charset="0"/>
              </a:rPr>
              <a:t>directorului</a:t>
            </a:r>
            <a:r>
              <a:rPr lang="en-GB" dirty="0">
                <a:latin typeface="Trebuchet MS" panose="020B0603020202020204" pitchFamily="34" charset="0"/>
              </a:rPr>
              <a:t> </a:t>
            </a:r>
            <a:r>
              <a:rPr lang="en-GB" dirty="0" err="1">
                <a:latin typeface="Trebuchet MS" panose="020B0603020202020204" pitchFamily="34" charset="0"/>
              </a:rPr>
              <a:t>executiv</a:t>
            </a:r>
            <a:r>
              <a:rPr lang="en-GB" dirty="0">
                <a:latin typeface="Trebuchet MS" panose="020B0603020202020204" pitchFamily="34" charset="0"/>
              </a:rPr>
              <a:t> al </a:t>
            </a:r>
            <a:r>
              <a:rPr lang="en-GB" dirty="0" err="1">
                <a:latin typeface="Trebuchet MS" panose="020B0603020202020204" pitchFamily="34" charset="0"/>
              </a:rPr>
              <a:t>agenţiei</a:t>
            </a:r>
            <a:r>
              <a:rPr lang="en-GB" dirty="0">
                <a:latin typeface="Trebuchet MS" panose="020B0603020202020204" pitchFamily="34" charset="0"/>
              </a:rPr>
              <a:t> </a:t>
            </a:r>
            <a:r>
              <a:rPr lang="en-GB" dirty="0" err="1">
                <a:latin typeface="Trebuchet MS" panose="020B0603020202020204" pitchFamily="34" charset="0"/>
              </a:rPr>
              <a:t>teritoriale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plăţi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inspecţie</a:t>
            </a:r>
            <a:r>
              <a:rPr lang="en-GB" dirty="0">
                <a:latin typeface="Trebuchet MS" panose="020B0603020202020204" pitchFamily="34" charset="0"/>
              </a:rPr>
              <a:t> social </a:t>
            </a:r>
            <a:r>
              <a:rPr lang="en-GB" dirty="0" err="1">
                <a:latin typeface="Trebuchet MS" panose="020B0603020202020204" pitchFamily="34" charset="0"/>
              </a:rPr>
              <a:t>pe</a:t>
            </a:r>
            <a:r>
              <a:rPr lang="en-GB" dirty="0">
                <a:latin typeface="Trebuchet MS" panose="020B0603020202020204" pitchFamily="34" charset="0"/>
              </a:rPr>
              <a:t> care o </a:t>
            </a:r>
            <a:r>
              <a:rPr lang="en-GB" dirty="0" err="1">
                <a:latin typeface="Trebuchet MS" panose="020B0603020202020204" pitchFamily="34" charset="0"/>
              </a:rPr>
              <a:t>comunică</a:t>
            </a:r>
            <a:r>
              <a:rPr lang="en-GB" dirty="0">
                <a:latin typeface="Trebuchet MS" panose="020B0603020202020204" pitchFamily="34" charset="0"/>
              </a:rPr>
              <a:t> </a:t>
            </a:r>
            <a:r>
              <a:rPr lang="en-GB" dirty="0" err="1">
                <a:latin typeface="Trebuchet MS" panose="020B0603020202020204" pitchFamily="34" charset="0"/>
              </a:rPr>
              <a:t>debitorului</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termen</a:t>
            </a:r>
            <a:r>
              <a:rPr lang="en-GB" dirty="0">
                <a:latin typeface="Trebuchet MS" panose="020B0603020202020204" pitchFamily="34" charset="0"/>
              </a:rPr>
              <a:t> de 15 </a:t>
            </a:r>
            <a:r>
              <a:rPr lang="en-GB" dirty="0" err="1">
                <a:latin typeface="Trebuchet MS" panose="020B0603020202020204" pitchFamily="34" charset="0"/>
              </a:rPr>
              <a:t>zile</a:t>
            </a:r>
            <a:r>
              <a:rPr lang="en-GB" dirty="0">
                <a:latin typeface="Trebuchet MS" panose="020B0603020202020204" pitchFamily="34" charset="0"/>
              </a:rPr>
              <a:t> de la data </a:t>
            </a:r>
            <a:r>
              <a:rPr lang="en-GB" dirty="0" err="1">
                <a:latin typeface="Trebuchet MS" panose="020B0603020202020204" pitchFamily="34" charset="0"/>
              </a:rPr>
              <a:t>emiterii</a:t>
            </a:r>
            <a:r>
              <a:rPr lang="en-GB" dirty="0">
                <a:latin typeface="Trebuchet MS" panose="020B0603020202020204" pitchFamily="34" charset="0"/>
              </a:rPr>
              <a:t> </a:t>
            </a:r>
            <a:r>
              <a:rPr lang="en-GB" dirty="0" err="1">
                <a:latin typeface="Trebuchet MS" panose="020B0603020202020204" pitchFamily="34" charset="0"/>
              </a:rPr>
              <a:t>acesteia</a:t>
            </a:r>
            <a:r>
              <a:rPr lang="ro-RO" dirty="0">
                <a:latin typeface="Trebuchet MS" panose="020B0603020202020204" pitchFamily="34" charset="0"/>
              </a:rPr>
              <a:t> </a:t>
            </a:r>
            <a:r>
              <a:rPr lang="en-GB" dirty="0">
                <a:latin typeface="Trebuchet MS" panose="020B0603020202020204" pitchFamily="34" charset="0"/>
              </a:rPr>
              <a:t>(art.78);</a:t>
            </a:r>
            <a:endParaRPr lang="en-GB" dirty="0">
              <a:latin typeface="Trebuchet MS" panose="020B0603020202020204" pitchFamily="34" charset="0"/>
            </a:endParaRPr>
          </a:p>
          <a:p>
            <a:pPr marL="0" indent="0" algn="just">
              <a:lnSpc>
                <a:spcPct val="115000"/>
              </a:lnSpc>
              <a:spcAft>
                <a:spcPts val="800"/>
              </a:spcAft>
            </a:pPr>
            <a:endParaRPr lang="ro-RO" dirty="0">
              <a:latin typeface="Trebuchet MS" panose="020B060302020202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213745" y="127836"/>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640885" y="6229582"/>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2635" y="1066800"/>
            <a:ext cx="10712824" cy="5181600"/>
          </a:xfrm>
        </p:spPr>
        <p:txBody>
          <a:bodyPr>
            <a:normAutofit/>
          </a:bodyPr>
          <a:lstStyle/>
          <a:p>
            <a:pPr lvl="0" algn="just"/>
            <a:r>
              <a:rPr lang="ro-RO" sz="2100" dirty="0">
                <a:latin typeface="Trebuchet MS" panose="020B0603020202020204" pitchFamily="34" charset="0"/>
              </a:rPr>
              <a:t>d</a:t>
            </a:r>
            <a:r>
              <a:rPr lang="en-GB" sz="2100" dirty="0" err="1">
                <a:latin typeface="Trebuchet MS" panose="020B0603020202020204" pitchFamily="34" charset="0"/>
              </a:rPr>
              <a:t>upă</a:t>
            </a:r>
            <a:r>
              <a:rPr lang="en-GB" sz="2100" dirty="0">
                <a:latin typeface="Trebuchet MS" panose="020B0603020202020204" pitchFamily="34" charset="0"/>
              </a:rPr>
              <a:t> </a:t>
            </a:r>
            <a:r>
              <a:rPr lang="en-GB" sz="2100" dirty="0" err="1">
                <a:latin typeface="Trebuchet MS" panose="020B0603020202020204" pitchFamily="34" charset="0"/>
              </a:rPr>
              <a:t>termenul</a:t>
            </a:r>
            <a:r>
              <a:rPr lang="en-GB" sz="2100" dirty="0">
                <a:latin typeface="Trebuchet MS" panose="020B0603020202020204" pitchFamily="34" charset="0"/>
              </a:rPr>
              <a:t> de 180 de </a:t>
            </a:r>
            <a:r>
              <a:rPr lang="en-GB" sz="2100" dirty="0" err="1">
                <a:latin typeface="Trebuchet MS" panose="020B0603020202020204" pitchFamily="34" charset="0"/>
              </a:rPr>
              <a:t>zile</a:t>
            </a:r>
            <a:r>
              <a:rPr lang="en-GB" sz="2100" dirty="0">
                <a:latin typeface="Trebuchet MS" panose="020B0603020202020204" pitchFamily="34" charset="0"/>
              </a:rPr>
              <a:t>, </a:t>
            </a:r>
            <a:r>
              <a:rPr lang="en-GB" sz="2100" dirty="0" err="1">
                <a:latin typeface="Trebuchet MS" panose="020B0603020202020204" pitchFamily="34" charset="0"/>
              </a:rPr>
              <a:t>decizia</a:t>
            </a:r>
            <a:r>
              <a:rPr lang="en-GB" sz="2100" dirty="0">
                <a:latin typeface="Trebuchet MS" panose="020B0603020202020204" pitchFamily="34" charset="0"/>
              </a:rPr>
              <a:t> </a:t>
            </a:r>
            <a:r>
              <a:rPr lang="en-GB" sz="2100" dirty="0" err="1">
                <a:latin typeface="Trebuchet MS" panose="020B0603020202020204" pitchFamily="34" charset="0"/>
              </a:rPr>
              <a:t>directorului</a:t>
            </a:r>
            <a:r>
              <a:rPr lang="en-GB" sz="2100" dirty="0">
                <a:latin typeface="Trebuchet MS" panose="020B0603020202020204" pitchFamily="34" charset="0"/>
              </a:rPr>
              <a:t> </a:t>
            </a:r>
            <a:r>
              <a:rPr lang="en-GB" sz="2100" dirty="0" err="1">
                <a:latin typeface="Trebuchet MS" panose="020B0603020202020204" pitchFamily="34" charset="0"/>
              </a:rPr>
              <a:t>executiv</a:t>
            </a:r>
            <a:r>
              <a:rPr lang="en-GB" sz="2100" dirty="0">
                <a:latin typeface="Trebuchet MS" panose="020B0603020202020204" pitchFamily="34" charset="0"/>
              </a:rPr>
              <a:t> al </a:t>
            </a:r>
            <a:r>
              <a:rPr lang="en-GB" sz="2100" dirty="0" err="1">
                <a:latin typeface="Trebuchet MS" panose="020B0603020202020204" pitchFamily="34" charset="0"/>
              </a:rPr>
              <a:t>agenţiei</a:t>
            </a:r>
            <a:r>
              <a:rPr lang="en-GB" sz="2100" dirty="0">
                <a:latin typeface="Trebuchet MS" panose="020B0603020202020204" pitchFamily="34" charset="0"/>
              </a:rPr>
              <a:t> </a:t>
            </a:r>
            <a:r>
              <a:rPr lang="en-GB" sz="2100" dirty="0" err="1">
                <a:latin typeface="Trebuchet MS" panose="020B0603020202020204" pitchFamily="34" charset="0"/>
              </a:rPr>
              <a:t>teritoriale</a:t>
            </a:r>
            <a:r>
              <a:rPr lang="en-GB" sz="2100" dirty="0">
                <a:latin typeface="Trebuchet MS" panose="020B0603020202020204" pitchFamily="34" charset="0"/>
              </a:rPr>
              <a:t> </a:t>
            </a:r>
            <a:r>
              <a:rPr lang="en-GB" sz="2100" dirty="0" err="1">
                <a:latin typeface="Trebuchet MS" panose="020B0603020202020204" pitchFamily="34" charset="0"/>
              </a:rPr>
              <a:t>pentru</a:t>
            </a:r>
            <a:r>
              <a:rPr lang="en-GB" sz="2100" dirty="0">
                <a:latin typeface="Trebuchet MS" panose="020B0603020202020204" pitchFamily="34" charset="0"/>
              </a:rPr>
              <a:t> </a:t>
            </a:r>
            <a:r>
              <a:rPr lang="en-GB" sz="2100" dirty="0" err="1">
                <a:latin typeface="Trebuchet MS" panose="020B0603020202020204" pitchFamily="34" charset="0"/>
              </a:rPr>
              <a:t>plăţi</a:t>
            </a:r>
            <a:r>
              <a:rPr lang="en-GB" sz="2100" dirty="0">
                <a:latin typeface="Trebuchet MS" panose="020B0603020202020204" pitchFamily="34" charset="0"/>
              </a:rPr>
              <a:t> </a:t>
            </a:r>
            <a:r>
              <a:rPr lang="en-GB" sz="2100" dirty="0" err="1">
                <a:latin typeface="Trebuchet MS" panose="020B0603020202020204" pitchFamily="34" charset="0"/>
              </a:rPr>
              <a:t>şi</a:t>
            </a:r>
            <a:r>
              <a:rPr lang="en-GB" sz="2100" dirty="0">
                <a:latin typeface="Trebuchet MS" panose="020B0603020202020204" pitchFamily="34" charset="0"/>
              </a:rPr>
              <a:t> </a:t>
            </a:r>
            <a:r>
              <a:rPr lang="en-GB" sz="2100" dirty="0" err="1">
                <a:latin typeface="Trebuchet MS" panose="020B0603020202020204" pitchFamily="34" charset="0"/>
              </a:rPr>
              <a:t>inspecţie</a:t>
            </a:r>
            <a:r>
              <a:rPr lang="en-GB" sz="2100" dirty="0">
                <a:latin typeface="Trebuchet MS" panose="020B0603020202020204" pitchFamily="34" charset="0"/>
              </a:rPr>
              <a:t> </a:t>
            </a:r>
            <a:r>
              <a:rPr lang="en-GB" sz="2100" dirty="0" err="1">
                <a:latin typeface="Trebuchet MS" panose="020B0603020202020204" pitchFamily="34" charset="0"/>
              </a:rPr>
              <a:t>socială</a:t>
            </a:r>
            <a:r>
              <a:rPr lang="en-GB" sz="2100" dirty="0">
                <a:latin typeface="Trebuchet MS" panose="020B0603020202020204" pitchFamily="34" charset="0"/>
              </a:rPr>
              <a:t>, care </a:t>
            </a:r>
            <a:r>
              <a:rPr lang="en-GB" sz="2100" dirty="0" err="1">
                <a:latin typeface="Trebuchet MS" panose="020B0603020202020204" pitchFamily="34" charset="0"/>
              </a:rPr>
              <a:t>constituie</a:t>
            </a:r>
            <a:r>
              <a:rPr lang="en-GB" sz="2100" dirty="0">
                <a:latin typeface="Trebuchet MS" panose="020B0603020202020204" pitchFamily="34" charset="0"/>
              </a:rPr>
              <a:t> </a:t>
            </a:r>
            <a:r>
              <a:rPr lang="en-GB" sz="2100" dirty="0" err="1">
                <a:latin typeface="Trebuchet MS" panose="020B0603020202020204" pitchFamily="34" charset="0"/>
              </a:rPr>
              <a:t>titlu</a:t>
            </a:r>
            <a:r>
              <a:rPr lang="en-GB" sz="2100" dirty="0">
                <a:latin typeface="Trebuchet MS" panose="020B0603020202020204" pitchFamily="34" charset="0"/>
              </a:rPr>
              <a:t> </a:t>
            </a:r>
            <a:r>
              <a:rPr lang="en-GB" sz="2100" dirty="0" err="1">
                <a:latin typeface="Trebuchet MS" panose="020B0603020202020204" pitchFamily="34" charset="0"/>
              </a:rPr>
              <a:t>executoriu</a:t>
            </a:r>
            <a:r>
              <a:rPr lang="en-GB" sz="2100" dirty="0">
                <a:latin typeface="Trebuchet MS" panose="020B0603020202020204" pitchFamily="34" charset="0"/>
              </a:rPr>
              <a:t>  </a:t>
            </a:r>
            <a:r>
              <a:rPr lang="en-GB" sz="2100" dirty="0" err="1">
                <a:latin typeface="Trebuchet MS" panose="020B0603020202020204" pitchFamily="34" charset="0"/>
              </a:rPr>
              <a:t>împreună</a:t>
            </a:r>
            <a:r>
              <a:rPr lang="en-GB" sz="2100" dirty="0">
                <a:latin typeface="Trebuchet MS" panose="020B0603020202020204" pitchFamily="34" charset="0"/>
              </a:rPr>
              <a:t> cu </a:t>
            </a:r>
            <a:r>
              <a:rPr lang="en-GB" sz="2100" dirty="0" err="1">
                <a:latin typeface="Trebuchet MS" panose="020B0603020202020204" pitchFamily="34" charset="0"/>
              </a:rPr>
              <a:t>dovada</a:t>
            </a:r>
            <a:r>
              <a:rPr lang="en-GB" sz="2100" dirty="0">
                <a:latin typeface="Trebuchet MS" panose="020B0603020202020204" pitchFamily="34" charset="0"/>
              </a:rPr>
              <a:t> </a:t>
            </a:r>
            <a:r>
              <a:rPr lang="en-GB" sz="2100" dirty="0" err="1">
                <a:latin typeface="Trebuchet MS" panose="020B0603020202020204" pitchFamily="34" charset="0"/>
              </a:rPr>
              <a:t>comunicării</a:t>
            </a:r>
            <a:r>
              <a:rPr lang="en-GB" sz="2100" dirty="0">
                <a:latin typeface="Trebuchet MS" panose="020B0603020202020204" pitchFamily="34" charset="0"/>
              </a:rPr>
              <a:t> </a:t>
            </a:r>
            <a:r>
              <a:rPr lang="en-GB" sz="2100" dirty="0" err="1">
                <a:latin typeface="Trebuchet MS" panose="020B0603020202020204" pitchFamily="34" charset="0"/>
              </a:rPr>
              <a:t>către</a:t>
            </a:r>
            <a:r>
              <a:rPr lang="en-GB" sz="2100" dirty="0">
                <a:latin typeface="Trebuchet MS" panose="020B0603020202020204" pitchFamily="34" charset="0"/>
              </a:rPr>
              <a:t> </a:t>
            </a:r>
            <a:r>
              <a:rPr lang="en-GB" sz="2100" dirty="0" err="1">
                <a:latin typeface="Trebuchet MS" panose="020B0603020202020204" pitchFamily="34" charset="0"/>
              </a:rPr>
              <a:t>debitor</a:t>
            </a:r>
            <a:r>
              <a:rPr lang="en-GB" sz="2100" dirty="0">
                <a:latin typeface="Trebuchet MS" panose="020B0603020202020204" pitchFamily="34" charset="0"/>
              </a:rPr>
              <a:t>, se </a:t>
            </a:r>
            <a:r>
              <a:rPr lang="en-GB" sz="2100" dirty="0" err="1">
                <a:latin typeface="Trebuchet MS" panose="020B0603020202020204" pitchFamily="34" charset="0"/>
              </a:rPr>
              <a:t>transmite</a:t>
            </a:r>
            <a:r>
              <a:rPr lang="en-GB" sz="2100" dirty="0">
                <a:latin typeface="Trebuchet MS" panose="020B0603020202020204" pitchFamily="34" charset="0"/>
              </a:rPr>
              <a:t> </a:t>
            </a:r>
            <a:r>
              <a:rPr lang="en-GB" sz="2100" dirty="0" err="1">
                <a:latin typeface="Trebuchet MS" panose="020B0603020202020204" pitchFamily="34" charset="0"/>
              </a:rPr>
              <a:t>organelor</a:t>
            </a:r>
            <a:r>
              <a:rPr lang="en-GB" sz="2100" dirty="0">
                <a:latin typeface="Trebuchet MS" panose="020B0603020202020204" pitchFamily="34" charset="0"/>
              </a:rPr>
              <a:t> </a:t>
            </a:r>
            <a:r>
              <a:rPr lang="en-GB" sz="2100" dirty="0" err="1">
                <a:latin typeface="Trebuchet MS" panose="020B0603020202020204" pitchFamily="34" charset="0"/>
              </a:rPr>
              <a:t>fiscale</a:t>
            </a:r>
            <a:r>
              <a:rPr lang="en-GB" sz="2100" dirty="0">
                <a:latin typeface="Trebuchet MS" panose="020B0603020202020204" pitchFamily="34" charset="0"/>
              </a:rPr>
              <a:t> </a:t>
            </a:r>
            <a:r>
              <a:rPr lang="en-GB" sz="2100" dirty="0" err="1">
                <a:latin typeface="Trebuchet MS" panose="020B0603020202020204" pitchFamily="34" charset="0"/>
              </a:rPr>
              <a:t>centrale</a:t>
            </a:r>
            <a:r>
              <a:rPr lang="en-GB" sz="2100" dirty="0">
                <a:latin typeface="Trebuchet MS" panose="020B0603020202020204" pitchFamily="34" charset="0"/>
              </a:rPr>
              <a:t> </a:t>
            </a:r>
            <a:r>
              <a:rPr lang="en-GB" sz="2100" dirty="0" err="1">
                <a:latin typeface="Trebuchet MS" panose="020B0603020202020204" pitchFamily="34" charset="0"/>
              </a:rPr>
              <a:t>în</a:t>
            </a:r>
            <a:r>
              <a:rPr lang="en-GB" sz="2100" dirty="0">
                <a:latin typeface="Trebuchet MS" panose="020B0603020202020204" pitchFamily="34" charset="0"/>
              </a:rPr>
              <a:t> </a:t>
            </a:r>
            <a:r>
              <a:rPr lang="en-GB" sz="2100" dirty="0" err="1">
                <a:latin typeface="Trebuchet MS" panose="020B0603020202020204" pitchFamily="34" charset="0"/>
              </a:rPr>
              <a:t>vederea</a:t>
            </a:r>
            <a:r>
              <a:rPr lang="en-GB" sz="2100" dirty="0">
                <a:latin typeface="Trebuchet MS" panose="020B0603020202020204" pitchFamily="34" charset="0"/>
              </a:rPr>
              <a:t> </a:t>
            </a:r>
            <a:r>
              <a:rPr lang="en-GB" sz="2100" dirty="0" err="1">
                <a:latin typeface="Trebuchet MS" panose="020B0603020202020204" pitchFamily="34" charset="0"/>
              </a:rPr>
              <a:t>recuperării</a:t>
            </a:r>
            <a:r>
              <a:rPr lang="en-GB" sz="2100" dirty="0">
                <a:latin typeface="Trebuchet MS" panose="020B0603020202020204" pitchFamily="34" charset="0"/>
              </a:rPr>
              <a:t> </a:t>
            </a:r>
            <a:r>
              <a:rPr lang="en-GB" sz="2100" dirty="0" err="1">
                <a:latin typeface="Trebuchet MS" panose="020B0603020202020204" pitchFamily="34" charset="0"/>
              </a:rPr>
              <a:t>sumelor</a:t>
            </a:r>
            <a:r>
              <a:rPr lang="en-GB" sz="2100" dirty="0">
                <a:latin typeface="Trebuchet MS" panose="020B0603020202020204" pitchFamily="34" charset="0"/>
              </a:rPr>
              <a:t> </a:t>
            </a:r>
            <a:r>
              <a:rPr lang="en-GB" sz="2100" dirty="0" err="1">
                <a:latin typeface="Trebuchet MS" panose="020B0603020202020204" pitchFamily="34" charset="0"/>
              </a:rPr>
              <a:t>înscrise</a:t>
            </a:r>
            <a:r>
              <a:rPr lang="en-GB" sz="2100" dirty="0">
                <a:latin typeface="Trebuchet MS" panose="020B0603020202020204" pitchFamily="34" charset="0"/>
              </a:rPr>
              <a:t> </a:t>
            </a:r>
            <a:r>
              <a:rPr lang="en-GB" sz="2100" dirty="0" err="1">
                <a:latin typeface="Trebuchet MS" panose="020B0603020202020204" pitchFamily="34" charset="0"/>
              </a:rPr>
              <a:t>în</a:t>
            </a:r>
            <a:r>
              <a:rPr lang="en-GB" sz="2100" dirty="0">
                <a:latin typeface="Trebuchet MS" panose="020B0603020202020204" pitchFamily="34" charset="0"/>
              </a:rPr>
              <a:t> </a:t>
            </a:r>
            <a:r>
              <a:rPr lang="en-GB" sz="2100" dirty="0" err="1">
                <a:latin typeface="Trebuchet MS" panose="020B0603020202020204" pitchFamily="34" charset="0"/>
              </a:rPr>
              <a:t>titlul</a:t>
            </a:r>
            <a:r>
              <a:rPr lang="en-GB" sz="2100" dirty="0">
                <a:latin typeface="Trebuchet MS" panose="020B0603020202020204" pitchFamily="34" charset="0"/>
              </a:rPr>
              <a:t> </a:t>
            </a:r>
            <a:r>
              <a:rPr lang="en-GB" sz="2100" dirty="0" err="1">
                <a:latin typeface="Trebuchet MS" panose="020B0603020202020204" pitchFamily="34" charset="0"/>
              </a:rPr>
              <a:t>executoriu</a:t>
            </a:r>
            <a:r>
              <a:rPr lang="en-GB" sz="2100" dirty="0">
                <a:latin typeface="Trebuchet MS" panose="020B0603020202020204" pitchFamily="34" charset="0"/>
              </a:rPr>
              <a:t>, </a:t>
            </a:r>
            <a:r>
              <a:rPr lang="en-GB" sz="2100" dirty="0" err="1">
                <a:latin typeface="Trebuchet MS" panose="020B0603020202020204" pitchFamily="34" charset="0"/>
              </a:rPr>
              <a:t>însoţite</a:t>
            </a:r>
            <a:r>
              <a:rPr lang="en-GB" sz="2100" dirty="0">
                <a:latin typeface="Trebuchet MS" panose="020B0603020202020204" pitchFamily="34" charset="0"/>
              </a:rPr>
              <a:t> de </a:t>
            </a:r>
            <a:r>
              <a:rPr lang="en-GB" sz="2100" dirty="0" err="1">
                <a:latin typeface="Trebuchet MS" panose="020B0603020202020204" pitchFamily="34" charset="0"/>
              </a:rPr>
              <a:t>precizări</a:t>
            </a:r>
            <a:r>
              <a:rPr lang="en-GB" sz="2100" dirty="0">
                <a:latin typeface="Trebuchet MS" panose="020B0603020202020204" pitchFamily="34" charset="0"/>
              </a:rPr>
              <a:t> </a:t>
            </a:r>
            <a:r>
              <a:rPr lang="en-GB" sz="2100" dirty="0" err="1">
                <a:latin typeface="Trebuchet MS" panose="020B0603020202020204" pitchFamily="34" charset="0"/>
              </a:rPr>
              <a:t>referitoare</a:t>
            </a:r>
            <a:r>
              <a:rPr lang="en-GB" sz="2100" dirty="0">
                <a:latin typeface="Trebuchet MS" panose="020B0603020202020204" pitchFamily="34" charset="0"/>
              </a:rPr>
              <a:t> la data de la care </a:t>
            </a:r>
            <a:r>
              <a:rPr lang="en-GB" sz="2100" dirty="0" err="1">
                <a:latin typeface="Trebuchet MS" panose="020B0603020202020204" pitchFamily="34" charset="0"/>
              </a:rPr>
              <a:t>urmează</a:t>
            </a:r>
            <a:r>
              <a:rPr lang="en-GB" sz="2100" dirty="0">
                <a:latin typeface="Trebuchet MS" panose="020B0603020202020204" pitchFamily="34" charset="0"/>
              </a:rPr>
              <a:t> a </a:t>
            </a:r>
            <a:r>
              <a:rPr lang="en-GB" sz="2100" dirty="0" err="1">
                <a:latin typeface="Trebuchet MS" panose="020B0603020202020204" pitchFamily="34" charset="0"/>
              </a:rPr>
              <a:t>fi</a:t>
            </a:r>
            <a:r>
              <a:rPr lang="en-GB" sz="2100" dirty="0">
                <a:latin typeface="Trebuchet MS" panose="020B0603020202020204" pitchFamily="34" charset="0"/>
              </a:rPr>
              <a:t> calculate </a:t>
            </a:r>
            <a:r>
              <a:rPr lang="en-GB" sz="2100" dirty="0" err="1">
                <a:latin typeface="Trebuchet MS" panose="020B0603020202020204" pitchFamily="34" charset="0"/>
              </a:rPr>
              <a:t>obligaţiile</a:t>
            </a:r>
            <a:r>
              <a:rPr lang="en-GB" sz="2100" dirty="0">
                <a:latin typeface="Trebuchet MS" panose="020B0603020202020204" pitchFamily="34" charset="0"/>
              </a:rPr>
              <a:t> </a:t>
            </a:r>
            <a:r>
              <a:rPr lang="en-GB" sz="2100" dirty="0" err="1">
                <a:latin typeface="Trebuchet MS" panose="020B0603020202020204" pitchFamily="34" charset="0"/>
              </a:rPr>
              <a:t>fiscale</a:t>
            </a:r>
            <a:r>
              <a:rPr lang="en-GB" sz="2100" dirty="0">
                <a:latin typeface="Trebuchet MS" panose="020B0603020202020204" pitchFamily="34" charset="0"/>
              </a:rPr>
              <a:t> </a:t>
            </a:r>
            <a:r>
              <a:rPr lang="en-GB" sz="2100" dirty="0" err="1">
                <a:latin typeface="Trebuchet MS" panose="020B0603020202020204" pitchFamily="34" charset="0"/>
              </a:rPr>
              <a:t>accesorii</a:t>
            </a:r>
            <a:r>
              <a:rPr lang="en-GB" sz="2100" dirty="0">
                <a:latin typeface="Trebuchet MS" panose="020B0603020202020204" pitchFamily="34" charset="0"/>
              </a:rPr>
              <a:t>.</a:t>
            </a:r>
            <a:endParaRPr lang="en-GB" sz="2100" dirty="0">
              <a:latin typeface="Trebuchet MS" panose="020B0603020202020204" pitchFamily="34" charset="0"/>
            </a:endParaRPr>
          </a:p>
          <a:p>
            <a:pPr lvl="0" algn="just"/>
            <a:r>
              <a:rPr lang="ro-RO" sz="2100" dirty="0">
                <a:latin typeface="Trebuchet MS" panose="020B0603020202020204" pitchFamily="34" charset="0"/>
              </a:rPr>
              <a:t>s</a:t>
            </a:r>
            <a:r>
              <a:rPr lang="en-GB" sz="2100" dirty="0" err="1">
                <a:latin typeface="Trebuchet MS" panose="020B0603020202020204" pitchFamily="34" charset="0"/>
              </a:rPr>
              <a:t>umele</a:t>
            </a:r>
            <a:r>
              <a:rPr lang="en-GB" sz="2100" dirty="0">
                <a:latin typeface="Trebuchet MS" panose="020B0603020202020204" pitchFamily="34" charset="0"/>
              </a:rPr>
              <a:t> </a:t>
            </a:r>
            <a:r>
              <a:rPr lang="en-GB" sz="2100" dirty="0" err="1">
                <a:latin typeface="Trebuchet MS" panose="020B0603020202020204" pitchFamily="34" charset="0"/>
              </a:rPr>
              <a:t>înscrise</a:t>
            </a:r>
            <a:r>
              <a:rPr lang="en-GB" sz="2100" dirty="0">
                <a:latin typeface="Trebuchet MS" panose="020B0603020202020204" pitchFamily="34" charset="0"/>
              </a:rPr>
              <a:t> </a:t>
            </a:r>
            <a:r>
              <a:rPr lang="en-GB" sz="2100" dirty="0" err="1">
                <a:latin typeface="Trebuchet MS" panose="020B0603020202020204" pitchFamily="34" charset="0"/>
              </a:rPr>
              <a:t>în</a:t>
            </a:r>
            <a:r>
              <a:rPr lang="en-GB" sz="2100" dirty="0">
                <a:latin typeface="Trebuchet MS" panose="020B0603020202020204" pitchFamily="34" charset="0"/>
              </a:rPr>
              <a:t> </a:t>
            </a:r>
            <a:r>
              <a:rPr lang="en-GB" sz="2100" dirty="0" err="1">
                <a:latin typeface="Trebuchet MS" panose="020B0603020202020204" pitchFamily="34" charset="0"/>
              </a:rPr>
              <a:t>titlul</a:t>
            </a:r>
            <a:r>
              <a:rPr lang="en-GB" sz="2100" dirty="0">
                <a:latin typeface="Trebuchet MS" panose="020B0603020202020204" pitchFamily="34" charset="0"/>
              </a:rPr>
              <a:t> </a:t>
            </a:r>
            <a:r>
              <a:rPr lang="en-GB" sz="2100" dirty="0" err="1">
                <a:latin typeface="Trebuchet MS" panose="020B0603020202020204" pitchFamily="34" charset="0"/>
              </a:rPr>
              <a:t>executoriu</a:t>
            </a:r>
            <a:r>
              <a:rPr lang="en-GB" sz="2100" dirty="0">
                <a:latin typeface="Trebuchet MS" panose="020B0603020202020204" pitchFamily="34" charset="0"/>
              </a:rPr>
              <a:t> (</a:t>
            </a:r>
            <a:r>
              <a:rPr lang="en-GB" sz="2100" dirty="0" err="1">
                <a:latin typeface="Trebuchet MS" panose="020B0603020202020204" pitchFamily="34" charset="0"/>
              </a:rPr>
              <a:t>decizie</a:t>
            </a:r>
            <a:r>
              <a:rPr lang="en-GB" sz="2100" dirty="0">
                <a:latin typeface="Trebuchet MS" panose="020B0603020202020204" pitchFamily="34" charset="0"/>
              </a:rPr>
              <a:t>) se </a:t>
            </a:r>
            <a:r>
              <a:rPr lang="en-GB" sz="2100" dirty="0" err="1">
                <a:latin typeface="Trebuchet MS" panose="020B0603020202020204" pitchFamily="34" charset="0"/>
              </a:rPr>
              <a:t>scad</a:t>
            </a:r>
            <a:r>
              <a:rPr lang="en-GB" sz="2100" dirty="0">
                <a:latin typeface="Trebuchet MS" panose="020B0603020202020204" pitchFamily="34" charset="0"/>
              </a:rPr>
              <a:t> din </a:t>
            </a:r>
            <a:r>
              <a:rPr lang="en-GB" sz="2100" dirty="0" err="1">
                <a:latin typeface="Trebuchet MS" panose="020B0603020202020204" pitchFamily="34" charset="0"/>
              </a:rPr>
              <a:t>evidenţa</a:t>
            </a:r>
            <a:r>
              <a:rPr lang="en-GB" sz="2100" dirty="0">
                <a:latin typeface="Trebuchet MS" panose="020B0603020202020204" pitchFamily="34" charset="0"/>
              </a:rPr>
              <a:t> </a:t>
            </a:r>
            <a:r>
              <a:rPr lang="en-GB" sz="2100" dirty="0" err="1">
                <a:latin typeface="Trebuchet MS" panose="020B0603020202020204" pitchFamily="34" charset="0"/>
              </a:rPr>
              <a:t>agenţiei</a:t>
            </a:r>
            <a:r>
              <a:rPr lang="en-GB" sz="2100" dirty="0">
                <a:latin typeface="Trebuchet MS" panose="020B0603020202020204" pitchFamily="34" charset="0"/>
              </a:rPr>
              <a:t> </a:t>
            </a:r>
            <a:r>
              <a:rPr lang="en-GB" sz="2100" dirty="0" err="1">
                <a:latin typeface="Trebuchet MS" panose="020B0603020202020204" pitchFamily="34" charset="0"/>
              </a:rPr>
              <a:t>teritoriale</a:t>
            </a:r>
            <a:r>
              <a:rPr lang="en-GB" sz="2100" dirty="0">
                <a:latin typeface="Trebuchet MS" panose="020B0603020202020204" pitchFamily="34" charset="0"/>
              </a:rPr>
              <a:t> </a:t>
            </a:r>
            <a:r>
              <a:rPr lang="en-GB" sz="2100" dirty="0" err="1">
                <a:latin typeface="Trebuchet MS" panose="020B0603020202020204" pitchFamily="34" charset="0"/>
              </a:rPr>
              <a:t>pentru</a:t>
            </a:r>
            <a:r>
              <a:rPr lang="en-GB" sz="2100" dirty="0">
                <a:latin typeface="Trebuchet MS" panose="020B0603020202020204" pitchFamily="34" charset="0"/>
              </a:rPr>
              <a:t> </a:t>
            </a:r>
            <a:r>
              <a:rPr lang="en-GB" sz="2100" dirty="0" err="1">
                <a:latin typeface="Trebuchet MS" panose="020B0603020202020204" pitchFamily="34" charset="0"/>
              </a:rPr>
              <a:t>plăţi</a:t>
            </a:r>
            <a:r>
              <a:rPr lang="en-GB" sz="2100" dirty="0">
                <a:latin typeface="Trebuchet MS" panose="020B0603020202020204" pitchFamily="34" charset="0"/>
              </a:rPr>
              <a:t> </a:t>
            </a:r>
            <a:r>
              <a:rPr lang="en-GB" sz="2100" dirty="0" err="1">
                <a:latin typeface="Trebuchet MS" panose="020B0603020202020204" pitchFamily="34" charset="0"/>
              </a:rPr>
              <a:t>şi</a:t>
            </a:r>
            <a:r>
              <a:rPr lang="en-GB" sz="2100" dirty="0">
                <a:latin typeface="Trebuchet MS" panose="020B0603020202020204" pitchFamily="34" charset="0"/>
              </a:rPr>
              <a:t> </a:t>
            </a:r>
            <a:r>
              <a:rPr lang="en-GB" sz="2100" dirty="0" err="1">
                <a:latin typeface="Trebuchet MS" panose="020B0603020202020204" pitchFamily="34" charset="0"/>
              </a:rPr>
              <a:t>inspecţie</a:t>
            </a:r>
            <a:r>
              <a:rPr lang="en-GB" sz="2100" dirty="0">
                <a:latin typeface="Trebuchet MS" panose="020B0603020202020204" pitchFamily="34" charset="0"/>
              </a:rPr>
              <a:t> </a:t>
            </a:r>
            <a:r>
              <a:rPr lang="en-GB" sz="2100" dirty="0" err="1">
                <a:latin typeface="Trebuchet MS" panose="020B0603020202020204" pitchFamily="34" charset="0"/>
              </a:rPr>
              <a:t>socială</a:t>
            </a:r>
            <a:r>
              <a:rPr lang="en-GB" sz="2100" dirty="0">
                <a:latin typeface="Trebuchet MS" panose="020B0603020202020204" pitchFamily="34" charset="0"/>
              </a:rPr>
              <a:t> la data </a:t>
            </a:r>
            <a:r>
              <a:rPr lang="en-GB" sz="2100" dirty="0" err="1">
                <a:latin typeface="Trebuchet MS" panose="020B0603020202020204" pitchFamily="34" charset="0"/>
              </a:rPr>
              <a:t>confirmării</a:t>
            </a:r>
            <a:r>
              <a:rPr lang="en-GB" sz="2100" dirty="0">
                <a:latin typeface="Trebuchet MS" panose="020B0603020202020204" pitchFamily="34" charset="0"/>
              </a:rPr>
              <a:t> </a:t>
            </a:r>
            <a:r>
              <a:rPr lang="en-GB" sz="2100" dirty="0" err="1">
                <a:latin typeface="Trebuchet MS" panose="020B0603020202020204" pitchFamily="34" charset="0"/>
              </a:rPr>
              <a:t>preluării</a:t>
            </a:r>
            <a:r>
              <a:rPr lang="en-GB" sz="2100" dirty="0">
                <a:latin typeface="Trebuchet MS" panose="020B0603020202020204" pitchFamily="34" charset="0"/>
              </a:rPr>
              <a:t> </a:t>
            </a:r>
            <a:r>
              <a:rPr lang="en-GB" sz="2100" dirty="0" err="1">
                <a:latin typeface="Trebuchet MS" panose="020B0603020202020204" pitchFamily="34" charset="0"/>
              </a:rPr>
              <a:t>debitului</a:t>
            </a:r>
            <a:r>
              <a:rPr lang="en-GB" sz="2100" dirty="0">
                <a:latin typeface="Trebuchet MS" panose="020B0603020202020204" pitchFamily="34" charset="0"/>
              </a:rPr>
              <a:t> de </a:t>
            </a:r>
            <a:r>
              <a:rPr lang="en-GB" sz="2100" dirty="0" err="1">
                <a:latin typeface="Trebuchet MS" panose="020B0603020202020204" pitchFamily="34" charset="0"/>
              </a:rPr>
              <a:t>către</a:t>
            </a:r>
            <a:r>
              <a:rPr lang="en-GB" sz="2100" dirty="0">
                <a:latin typeface="Trebuchet MS" panose="020B0603020202020204" pitchFamily="34" charset="0"/>
              </a:rPr>
              <a:t> </a:t>
            </a:r>
            <a:r>
              <a:rPr lang="en-GB" sz="2100" dirty="0" err="1">
                <a:latin typeface="Trebuchet MS" panose="020B0603020202020204" pitchFamily="34" charset="0"/>
              </a:rPr>
              <a:t>organele</a:t>
            </a:r>
            <a:r>
              <a:rPr lang="en-GB" sz="2100" dirty="0">
                <a:latin typeface="Trebuchet MS" panose="020B0603020202020204" pitchFamily="34" charset="0"/>
              </a:rPr>
              <a:t> </a:t>
            </a:r>
            <a:r>
              <a:rPr lang="en-GB" sz="2100" dirty="0" err="1">
                <a:latin typeface="Trebuchet MS" panose="020B0603020202020204" pitchFamily="34" charset="0"/>
              </a:rPr>
              <a:t>fiscale</a:t>
            </a:r>
            <a:r>
              <a:rPr lang="en-GB" sz="2100" dirty="0">
                <a:latin typeface="Trebuchet MS" panose="020B0603020202020204" pitchFamily="34" charset="0"/>
              </a:rPr>
              <a:t> </a:t>
            </a:r>
            <a:r>
              <a:rPr lang="en-GB" sz="2100" dirty="0" err="1">
                <a:latin typeface="Trebuchet MS" panose="020B0603020202020204" pitchFamily="34" charset="0"/>
              </a:rPr>
              <a:t>centrale</a:t>
            </a:r>
            <a:r>
              <a:rPr lang="en-GB" sz="2100" dirty="0">
                <a:latin typeface="Trebuchet MS" panose="020B0603020202020204" pitchFamily="34" charset="0"/>
              </a:rPr>
              <a:t>.</a:t>
            </a:r>
            <a:endParaRPr lang="en-GB" sz="2100" dirty="0">
              <a:latin typeface="Trebuchet MS" panose="020B0603020202020204" pitchFamily="34" charset="0"/>
            </a:endParaRPr>
          </a:p>
          <a:p>
            <a:pPr lvl="0" algn="just">
              <a:lnSpc>
                <a:spcPct val="150000"/>
              </a:lnSpc>
            </a:pPr>
            <a:r>
              <a:rPr lang="en-GB" sz="2100" dirty="0" err="1">
                <a:latin typeface="Trebuchet MS" panose="020B0603020202020204" pitchFamily="34" charset="0"/>
              </a:rPr>
              <a:t>inspectorii</a:t>
            </a:r>
            <a:r>
              <a:rPr lang="en-GB" sz="2100" dirty="0">
                <a:latin typeface="Trebuchet MS" panose="020B0603020202020204" pitchFamily="34" charset="0"/>
              </a:rPr>
              <a:t> </a:t>
            </a:r>
            <a:r>
              <a:rPr lang="en-GB" sz="2100" dirty="0" err="1">
                <a:latin typeface="Trebuchet MS" panose="020B0603020202020204" pitchFamily="34" charset="0"/>
              </a:rPr>
              <a:t>sociali</a:t>
            </a:r>
            <a:r>
              <a:rPr lang="en-GB" sz="2100" dirty="0">
                <a:latin typeface="Trebuchet MS" panose="020B0603020202020204" pitchFamily="34" charset="0"/>
              </a:rPr>
              <a:t> din </a:t>
            </a:r>
            <a:r>
              <a:rPr lang="en-GB" sz="2100" dirty="0" err="1">
                <a:latin typeface="Trebuchet MS" panose="020B0603020202020204" pitchFamily="34" charset="0"/>
              </a:rPr>
              <a:t>cadrul</a:t>
            </a:r>
            <a:r>
              <a:rPr lang="en-GB" sz="2100" dirty="0">
                <a:latin typeface="Trebuchet MS" panose="020B0603020202020204" pitchFamily="34" charset="0"/>
              </a:rPr>
              <a:t> </a:t>
            </a:r>
            <a:r>
              <a:rPr lang="en-GB" sz="2100" dirty="0" err="1">
                <a:latin typeface="Trebuchet MS" panose="020B0603020202020204" pitchFamily="34" charset="0"/>
              </a:rPr>
              <a:t>agenţiilor</a:t>
            </a:r>
            <a:r>
              <a:rPr lang="en-GB" sz="2100" dirty="0">
                <a:latin typeface="Trebuchet MS" panose="020B0603020202020204" pitchFamily="34" charset="0"/>
              </a:rPr>
              <a:t> </a:t>
            </a:r>
            <a:r>
              <a:rPr lang="en-GB" sz="2100" dirty="0" err="1">
                <a:latin typeface="Trebuchet MS" panose="020B0603020202020204" pitchFamily="34" charset="0"/>
              </a:rPr>
              <a:t>teritoriale</a:t>
            </a:r>
            <a:r>
              <a:rPr lang="en-GB" sz="2100" dirty="0">
                <a:latin typeface="Trebuchet MS" panose="020B0603020202020204" pitchFamily="34" charset="0"/>
              </a:rPr>
              <a:t> </a:t>
            </a:r>
            <a:r>
              <a:rPr lang="en-GB" sz="2100" dirty="0" err="1">
                <a:latin typeface="Trebuchet MS" panose="020B0603020202020204" pitchFamily="34" charset="0"/>
              </a:rPr>
              <a:t>pentru</a:t>
            </a:r>
            <a:r>
              <a:rPr lang="en-GB" sz="2100" dirty="0">
                <a:latin typeface="Trebuchet MS" panose="020B0603020202020204" pitchFamily="34" charset="0"/>
              </a:rPr>
              <a:t> </a:t>
            </a:r>
            <a:r>
              <a:rPr lang="en-GB" sz="2100" dirty="0" err="1">
                <a:latin typeface="Trebuchet MS" panose="020B0603020202020204" pitchFamily="34" charset="0"/>
              </a:rPr>
              <a:t>plăţi</a:t>
            </a:r>
            <a:r>
              <a:rPr lang="en-GB" sz="2100" dirty="0">
                <a:latin typeface="Trebuchet MS" panose="020B0603020202020204" pitchFamily="34" charset="0"/>
              </a:rPr>
              <a:t> </a:t>
            </a:r>
            <a:r>
              <a:rPr lang="en-GB" sz="2100" dirty="0" err="1">
                <a:latin typeface="Trebuchet MS" panose="020B0603020202020204" pitchFamily="34" charset="0"/>
              </a:rPr>
              <a:t>şi</a:t>
            </a:r>
            <a:r>
              <a:rPr lang="en-GB" sz="2100" dirty="0">
                <a:latin typeface="Trebuchet MS" panose="020B0603020202020204" pitchFamily="34" charset="0"/>
              </a:rPr>
              <a:t> </a:t>
            </a:r>
            <a:r>
              <a:rPr lang="en-GB" sz="2100" dirty="0" err="1">
                <a:latin typeface="Trebuchet MS" panose="020B0603020202020204" pitchFamily="34" charset="0"/>
              </a:rPr>
              <a:t>inspecţie</a:t>
            </a:r>
            <a:r>
              <a:rPr lang="en-GB" sz="2100" dirty="0">
                <a:latin typeface="Trebuchet MS" panose="020B0603020202020204" pitchFamily="34" charset="0"/>
              </a:rPr>
              <a:t> social </a:t>
            </a:r>
            <a:r>
              <a:rPr lang="en-GB" sz="2100" dirty="0" err="1">
                <a:latin typeface="Trebuchet MS" panose="020B0603020202020204" pitchFamily="34" charset="0"/>
              </a:rPr>
              <a:t>constată</a:t>
            </a:r>
            <a:r>
              <a:rPr lang="en-GB" sz="2100" dirty="0">
                <a:latin typeface="Trebuchet MS" panose="020B0603020202020204" pitchFamily="34" charset="0"/>
              </a:rPr>
              <a:t> </a:t>
            </a:r>
            <a:r>
              <a:rPr lang="en-GB" sz="2100" dirty="0" err="1">
                <a:latin typeface="Trebuchet MS" panose="020B0603020202020204" pitchFamily="34" charset="0"/>
              </a:rPr>
              <a:t>contravenții</a:t>
            </a:r>
            <a:r>
              <a:rPr lang="en-GB" sz="2100" dirty="0">
                <a:latin typeface="Trebuchet MS" panose="020B0603020202020204" pitchFamily="34" charset="0"/>
              </a:rPr>
              <a:t> </a:t>
            </a:r>
            <a:r>
              <a:rPr lang="en-GB" sz="2100" dirty="0" err="1">
                <a:latin typeface="Trebuchet MS" panose="020B0603020202020204" pitchFamily="34" charset="0"/>
              </a:rPr>
              <a:t>și</a:t>
            </a:r>
            <a:r>
              <a:rPr lang="en-GB" sz="2100" dirty="0">
                <a:latin typeface="Trebuchet MS" panose="020B0603020202020204" pitchFamily="34" charset="0"/>
              </a:rPr>
              <a:t> </a:t>
            </a:r>
            <a:r>
              <a:rPr lang="en-GB" sz="2100" dirty="0" err="1">
                <a:latin typeface="Trebuchet MS" panose="020B0603020202020204" pitchFamily="34" charset="0"/>
              </a:rPr>
              <a:t>aplică</a:t>
            </a:r>
            <a:r>
              <a:rPr lang="en-GB" sz="2100" dirty="0">
                <a:latin typeface="Trebuchet MS" panose="020B0603020202020204" pitchFamily="34" charset="0"/>
              </a:rPr>
              <a:t> </a:t>
            </a:r>
            <a:r>
              <a:rPr lang="en-GB" sz="2100" dirty="0" err="1">
                <a:latin typeface="Trebuchet MS" panose="020B0603020202020204" pitchFamily="34" charset="0"/>
              </a:rPr>
              <a:t>sancțiuni</a:t>
            </a:r>
            <a:r>
              <a:rPr lang="en-GB" sz="2100" dirty="0">
                <a:latin typeface="Trebuchet MS" panose="020B0603020202020204" pitchFamily="34" charset="0"/>
              </a:rPr>
              <a:t> (art.86);</a:t>
            </a:r>
            <a:endParaRPr lang="en-GB" sz="2100" dirty="0">
              <a:latin typeface="Trebuchet MS" panose="020B0603020202020204" pitchFamily="34" charset="0"/>
            </a:endParaRPr>
          </a:p>
          <a:p>
            <a:pPr lvl="0" algn="just"/>
            <a:r>
              <a:rPr lang="en-GB" sz="2100" dirty="0" err="1">
                <a:latin typeface="Trebuchet MS" panose="020B0603020202020204" pitchFamily="34" charset="0"/>
              </a:rPr>
              <a:t>achita</a:t>
            </a:r>
            <a:r>
              <a:rPr lang="en-GB" sz="2100" dirty="0">
                <a:latin typeface="Trebuchet MS" panose="020B0603020202020204" pitchFamily="34" charset="0"/>
              </a:rPr>
              <a:t> </a:t>
            </a:r>
            <a:r>
              <a:rPr lang="en-GB" sz="2100" dirty="0" err="1">
                <a:latin typeface="Trebuchet MS" panose="020B0603020202020204" pitchFamily="34" charset="0"/>
              </a:rPr>
              <a:t>titularilor</a:t>
            </a:r>
            <a:r>
              <a:rPr lang="en-GB" sz="2100" dirty="0">
                <a:latin typeface="Trebuchet MS" panose="020B0603020202020204" pitchFamily="34" charset="0"/>
              </a:rPr>
              <a:t> </a:t>
            </a:r>
            <a:r>
              <a:rPr lang="en-GB" sz="2100" dirty="0" err="1">
                <a:latin typeface="Trebuchet MS" panose="020B0603020202020204" pitchFamily="34" charset="0"/>
              </a:rPr>
              <a:t>drepturile</a:t>
            </a:r>
            <a:r>
              <a:rPr lang="en-GB" sz="2100" dirty="0">
                <a:latin typeface="Trebuchet MS" panose="020B0603020202020204" pitchFamily="34" charset="0"/>
              </a:rPr>
              <a:t> </a:t>
            </a:r>
            <a:r>
              <a:rPr lang="en-GB" sz="2100" dirty="0" err="1">
                <a:latin typeface="Trebuchet MS" panose="020B0603020202020204" pitchFamily="34" charset="0"/>
              </a:rPr>
              <a:t>restante</a:t>
            </a:r>
            <a:r>
              <a:rPr lang="en-GB" sz="2100" dirty="0">
                <a:latin typeface="Trebuchet MS" panose="020B0603020202020204" pitchFamily="34" charset="0"/>
              </a:rPr>
              <a:t> cu </a:t>
            </a:r>
            <a:r>
              <a:rPr lang="en-GB" sz="2100" dirty="0" err="1">
                <a:latin typeface="Trebuchet MS" panose="020B0603020202020204" pitchFamily="34" charset="0"/>
              </a:rPr>
              <a:t>titlu</a:t>
            </a:r>
            <a:r>
              <a:rPr lang="en-GB" sz="2100" dirty="0">
                <a:latin typeface="Trebuchet MS" panose="020B0603020202020204" pitchFamily="34" charset="0"/>
              </a:rPr>
              <a:t> de </a:t>
            </a:r>
            <a:r>
              <a:rPr lang="en-GB" sz="2100" dirty="0" err="1">
                <a:latin typeface="Trebuchet MS" panose="020B0603020202020204" pitchFamily="34" charset="0"/>
              </a:rPr>
              <a:t>ajutor</a:t>
            </a:r>
            <a:r>
              <a:rPr lang="en-GB" sz="2100" dirty="0">
                <a:latin typeface="Trebuchet MS" panose="020B0603020202020204" pitchFamily="34" charset="0"/>
              </a:rPr>
              <a:t> social </a:t>
            </a:r>
            <a:r>
              <a:rPr lang="en-GB" sz="2100" dirty="0" err="1">
                <a:latin typeface="Trebuchet MS" panose="020B0603020202020204" pitchFamily="34" charset="0"/>
              </a:rPr>
              <a:t>stabilite</a:t>
            </a:r>
            <a:r>
              <a:rPr lang="en-GB" sz="2100" dirty="0">
                <a:latin typeface="Trebuchet MS" panose="020B0603020202020204" pitchFamily="34" charset="0"/>
              </a:rPr>
              <a:t> </a:t>
            </a:r>
            <a:r>
              <a:rPr lang="en-GB" sz="2100" dirty="0" err="1">
                <a:latin typeface="Trebuchet MS" panose="020B0603020202020204" pitchFamily="34" charset="0"/>
              </a:rPr>
              <a:t>în</a:t>
            </a:r>
            <a:r>
              <a:rPr lang="en-GB" sz="2100" dirty="0">
                <a:latin typeface="Trebuchet MS" panose="020B0603020202020204" pitchFamily="34" charset="0"/>
              </a:rPr>
              <a:t> </a:t>
            </a:r>
            <a:r>
              <a:rPr lang="en-GB" sz="2100" dirty="0" err="1">
                <a:latin typeface="Trebuchet MS" panose="020B0603020202020204" pitchFamily="34" charset="0"/>
              </a:rPr>
              <a:t>baza</a:t>
            </a:r>
            <a:r>
              <a:rPr lang="en-GB" sz="2100" dirty="0">
                <a:latin typeface="Trebuchet MS" panose="020B0603020202020204" pitchFamily="34" charset="0"/>
              </a:rPr>
              <a:t> </a:t>
            </a:r>
            <a:r>
              <a:rPr lang="en-GB" sz="2100" dirty="0" err="1">
                <a:latin typeface="Trebuchet MS" panose="020B0603020202020204" pitchFamily="34" charset="0"/>
              </a:rPr>
              <a:t>Legii</a:t>
            </a:r>
            <a:r>
              <a:rPr lang="en-GB" sz="2100" dirty="0">
                <a:latin typeface="Trebuchet MS" panose="020B0603020202020204" pitchFamily="34" charset="0"/>
              </a:rPr>
              <a:t> nr. 416/2001, </a:t>
            </a:r>
            <a:r>
              <a:rPr lang="en-GB" sz="2100" dirty="0" err="1">
                <a:latin typeface="Trebuchet MS" panose="020B0603020202020204" pitchFamily="34" charset="0"/>
              </a:rPr>
              <a:t>şi</a:t>
            </a:r>
            <a:r>
              <a:rPr lang="en-GB" sz="2100" dirty="0">
                <a:latin typeface="Trebuchet MS" panose="020B0603020202020204" pitchFamily="34" charset="0"/>
              </a:rPr>
              <a:t> de </a:t>
            </a:r>
            <a:r>
              <a:rPr lang="en-GB" sz="2100" dirty="0" err="1">
                <a:latin typeface="Trebuchet MS" panose="020B0603020202020204" pitchFamily="34" charset="0"/>
              </a:rPr>
              <a:t>alocaţie</a:t>
            </a:r>
            <a:r>
              <a:rPr lang="en-GB" sz="2100" dirty="0">
                <a:latin typeface="Trebuchet MS" panose="020B0603020202020204" pitchFamily="34" charset="0"/>
              </a:rPr>
              <a:t> </a:t>
            </a:r>
            <a:r>
              <a:rPr lang="en-GB" sz="2100" dirty="0" err="1">
                <a:latin typeface="Trebuchet MS" panose="020B0603020202020204" pitchFamily="34" charset="0"/>
              </a:rPr>
              <a:t>pentru</a:t>
            </a:r>
            <a:r>
              <a:rPr lang="en-GB" sz="2100" dirty="0">
                <a:latin typeface="Trebuchet MS" panose="020B0603020202020204" pitchFamily="34" charset="0"/>
              </a:rPr>
              <a:t> </a:t>
            </a:r>
            <a:r>
              <a:rPr lang="en-GB" sz="2100" dirty="0" err="1">
                <a:latin typeface="Trebuchet MS" panose="020B0603020202020204" pitchFamily="34" charset="0"/>
              </a:rPr>
              <a:t>susţinerea</a:t>
            </a:r>
            <a:r>
              <a:rPr lang="en-GB" sz="2100" dirty="0">
                <a:latin typeface="Trebuchet MS" panose="020B0603020202020204" pitchFamily="34" charset="0"/>
              </a:rPr>
              <a:t> </a:t>
            </a:r>
            <a:r>
              <a:rPr lang="en-GB" sz="2100" dirty="0" err="1">
                <a:latin typeface="Trebuchet MS" panose="020B0603020202020204" pitchFamily="34" charset="0"/>
              </a:rPr>
              <a:t>familiei</a:t>
            </a:r>
            <a:r>
              <a:rPr lang="en-GB" sz="2100" dirty="0">
                <a:latin typeface="Trebuchet MS" panose="020B0603020202020204" pitchFamily="34" charset="0"/>
              </a:rPr>
              <a:t> </a:t>
            </a:r>
            <a:r>
              <a:rPr lang="en-GB" sz="2100" dirty="0" err="1">
                <a:latin typeface="Trebuchet MS" panose="020B0603020202020204" pitchFamily="34" charset="0"/>
              </a:rPr>
              <a:t>stabilite</a:t>
            </a:r>
            <a:r>
              <a:rPr lang="en-GB" sz="2100" dirty="0">
                <a:latin typeface="Trebuchet MS" panose="020B0603020202020204" pitchFamily="34" charset="0"/>
              </a:rPr>
              <a:t> </a:t>
            </a:r>
            <a:r>
              <a:rPr lang="en-GB" sz="2100" dirty="0" err="1">
                <a:latin typeface="Trebuchet MS" panose="020B0603020202020204" pitchFamily="34" charset="0"/>
              </a:rPr>
              <a:t>în</a:t>
            </a:r>
            <a:r>
              <a:rPr lang="en-GB" sz="2100" dirty="0">
                <a:latin typeface="Trebuchet MS" panose="020B0603020202020204" pitchFamily="34" charset="0"/>
              </a:rPr>
              <a:t> </a:t>
            </a:r>
            <a:r>
              <a:rPr lang="en-GB" sz="2100" dirty="0" err="1">
                <a:latin typeface="Trebuchet MS" panose="020B0603020202020204" pitchFamily="34" charset="0"/>
              </a:rPr>
              <a:t>baza</a:t>
            </a:r>
            <a:r>
              <a:rPr lang="en-GB" sz="2100" dirty="0">
                <a:latin typeface="Trebuchet MS" panose="020B0603020202020204" pitchFamily="34" charset="0"/>
              </a:rPr>
              <a:t> </a:t>
            </a:r>
            <a:r>
              <a:rPr lang="en-GB" sz="2100" dirty="0" err="1">
                <a:latin typeface="Trebuchet MS" panose="020B0603020202020204" pitchFamily="34" charset="0"/>
              </a:rPr>
              <a:t>Legii</a:t>
            </a:r>
            <a:r>
              <a:rPr lang="en-GB" sz="2100" dirty="0">
                <a:latin typeface="Trebuchet MS" panose="020B0603020202020204" pitchFamily="34" charset="0"/>
              </a:rPr>
              <a:t> nr. 277/2010, </a:t>
            </a:r>
            <a:r>
              <a:rPr lang="en-GB" sz="2100" dirty="0" err="1">
                <a:latin typeface="Trebuchet MS" panose="020B0603020202020204" pitchFamily="34" charset="0"/>
              </a:rPr>
              <a:t>odată</a:t>
            </a:r>
            <a:r>
              <a:rPr lang="en-GB" sz="2100" dirty="0">
                <a:latin typeface="Trebuchet MS" panose="020B0603020202020204" pitchFamily="34" charset="0"/>
              </a:rPr>
              <a:t> cu </a:t>
            </a:r>
            <a:r>
              <a:rPr lang="en-GB" sz="2100" dirty="0" err="1">
                <a:latin typeface="Trebuchet MS" panose="020B0603020202020204" pitchFamily="34" charset="0"/>
              </a:rPr>
              <a:t>plata</a:t>
            </a:r>
            <a:r>
              <a:rPr lang="en-GB" sz="2100" dirty="0">
                <a:latin typeface="Trebuchet MS" panose="020B0603020202020204" pitchFamily="34" charset="0"/>
              </a:rPr>
              <a:t> </a:t>
            </a:r>
            <a:r>
              <a:rPr lang="en-GB" sz="2100" dirty="0" err="1">
                <a:latin typeface="Trebuchet MS" panose="020B0603020202020204" pitchFamily="34" charset="0"/>
              </a:rPr>
              <a:t>primului</a:t>
            </a:r>
            <a:r>
              <a:rPr lang="en-GB" sz="2100" dirty="0">
                <a:latin typeface="Trebuchet MS" panose="020B0603020202020204" pitchFamily="34" charset="0"/>
              </a:rPr>
              <a:t> </a:t>
            </a:r>
            <a:r>
              <a:rPr lang="en-GB" sz="2100" dirty="0" err="1">
                <a:latin typeface="Trebuchet MS" panose="020B0603020202020204" pitchFamily="34" charset="0"/>
              </a:rPr>
              <a:t>drept</a:t>
            </a:r>
            <a:r>
              <a:rPr lang="en-GB" sz="2100" dirty="0">
                <a:latin typeface="Trebuchet MS" panose="020B0603020202020204" pitchFamily="34" charset="0"/>
              </a:rPr>
              <a:t> de </a:t>
            </a:r>
            <a:r>
              <a:rPr lang="en-GB" sz="2100" dirty="0" err="1">
                <a:latin typeface="Trebuchet MS" panose="020B0603020202020204" pitchFamily="34" charset="0"/>
              </a:rPr>
              <a:t>venit</a:t>
            </a:r>
            <a:r>
              <a:rPr lang="en-GB" sz="2100" dirty="0">
                <a:latin typeface="Trebuchet MS" panose="020B0603020202020204" pitchFamily="34" charset="0"/>
              </a:rPr>
              <a:t> minim de </a:t>
            </a:r>
            <a:r>
              <a:rPr lang="en-GB" sz="2100" dirty="0" err="1">
                <a:latin typeface="Trebuchet MS" panose="020B0603020202020204" pitchFamily="34" charset="0"/>
              </a:rPr>
              <a:t>incluziune</a:t>
            </a:r>
            <a:r>
              <a:rPr lang="en-GB" sz="2100" dirty="0">
                <a:latin typeface="Trebuchet MS" panose="020B0603020202020204" pitchFamily="34" charset="0"/>
              </a:rPr>
              <a:t> (art.94);</a:t>
            </a:r>
            <a:endParaRPr lang="en-GB" sz="2100"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649848" y="6220616"/>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1021975"/>
            <a:ext cx="9997440" cy="690284"/>
          </a:xfrm>
        </p:spPr>
        <p:txBody>
          <a:bodyPr>
            <a:normAutofit fontScale="90000"/>
          </a:bodyPr>
          <a:lstStyle/>
          <a:p>
            <a:pPr algn="ctr"/>
            <a:r>
              <a:rPr lang="en-GB" sz="2200" b="1" dirty="0">
                <a:solidFill>
                  <a:srgbClr val="0070C0"/>
                </a:solidFill>
                <a:latin typeface="Trebuchet MS" panose="020B0603020202020204" pitchFamily="34" charset="0"/>
              </a:rPr>
              <a:t>5.</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Primarii</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primăriile</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și</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autorităţile</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administraţiei</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publice</a:t>
            </a:r>
            <a:r>
              <a:rPr lang="en-GB" sz="2200" b="1" u="sng" dirty="0">
                <a:solidFill>
                  <a:srgbClr val="0070C0"/>
                </a:solidFill>
                <a:latin typeface="Trebuchet MS" panose="020B0603020202020204" pitchFamily="34" charset="0"/>
              </a:rPr>
              <a:t> locale </a:t>
            </a:r>
            <a:br>
              <a:rPr lang="en-GB" dirty="0"/>
            </a:br>
            <a:endParaRPr lang="en-GB" dirty="0"/>
          </a:p>
        </p:txBody>
      </p:sp>
      <p:sp>
        <p:nvSpPr>
          <p:cNvPr id="3" name="Content Placeholder 2"/>
          <p:cNvSpPr>
            <a:spLocks noGrp="1"/>
          </p:cNvSpPr>
          <p:nvPr>
            <p:ph idx="1"/>
          </p:nvPr>
        </p:nvSpPr>
        <p:spPr>
          <a:xfrm>
            <a:off x="1914144" y="1443318"/>
            <a:ext cx="9997440" cy="4805082"/>
          </a:xfrm>
        </p:spPr>
        <p:txBody>
          <a:bodyPr>
            <a:normAutofit fontScale="62500" lnSpcReduction="20000"/>
          </a:bodyPr>
          <a:lstStyle/>
          <a:p>
            <a:pPr algn="just"/>
            <a:r>
              <a:rPr lang="ro-RO" dirty="0">
                <a:latin typeface="Trebuchet MS" panose="020B0603020202020204" pitchFamily="34" charset="0"/>
              </a:rPr>
              <a:t>î</a:t>
            </a:r>
            <a:r>
              <a:rPr lang="en-GB" dirty="0">
                <a:latin typeface="Trebuchet MS" panose="020B0603020202020204" pitchFamily="34" charset="0"/>
              </a:rPr>
              <a:t>n </a:t>
            </a:r>
            <a:r>
              <a:rPr lang="en-GB" dirty="0" err="1">
                <a:latin typeface="Trebuchet MS" panose="020B0603020202020204" pitchFamily="34" charset="0"/>
              </a:rPr>
              <a:t>scopul</a:t>
            </a:r>
            <a:r>
              <a:rPr lang="en-GB" dirty="0">
                <a:latin typeface="Trebuchet MS" panose="020B0603020202020204" pitchFamily="34" charset="0"/>
              </a:rPr>
              <a:t> </a:t>
            </a:r>
            <a:r>
              <a:rPr lang="en-GB" dirty="0" err="1">
                <a:latin typeface="Trebuchet MS" panose="020B0603020202020204" pitchFamily="34" charset="0"/>
              </a:rPr>
              <a:t>valorificării</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locale, </a:t>
            </a:r>
            <a:r>
              <a:rPr lang="en-GB" dirty="0" err="1">
                <a:latin typeface="Trebuchet MS" panose="020B0603020202020204" pitchFamily="34" charset="0"/>
              </a:rPr>
              <a:t>primarii</a:t>
            </a:r>
            <a:r>
              <a:rPr lang="en-GB" dirty="0">
                <a:latin typeface="Trebuchet MS" panose="020B0603020202020204" pitchFamily="34" charset="0"/>
              </a:rPr>
              <a:t> au </a:t>
            </a:r>
            <a:r>
              <a:rPr lang="en-GB" dirty="0" err="1">
                <a:latin typeface="Trebuchet MS" panose="020B0603020202020204" pitchFamily="34" charset="0"/>
              </a:rPr>
              <a:t>obligaţia</a:t>
            </a:r>
            <a:r>
              <a:rPr lang="en-GB" dirty="0">
                <a:latin typeface="Trebuchet MS" panose="020B0603020202020204" pitchFamily="34" charset="0"/>
              </a:rPr>
              <a:t> </a:t>
            </a:r>
            <a:r>
              <a:rPr lang="en-GB" dirty="0" err="1">
                <a:latin typeface="Trebuchet MS" panose="020B0603020202020204" pitchFamily="34" charset="0"/>
              </a:rPr>
              <a:t>să</a:t>
            </a:r>
            <a:r>
              <a:rPr lang="en-GB" dirty="0">
                <a:latin typeface="Trebuchet MS" panose="020B0603020202020204" pitchFamily="34" charset="0"/>
              </a:rPr>
              <a:t> </a:t>
            </a:r>
            <a:r>
              <a:rPr lang="en-GB" dirty="0" err="1">
                <a:latin typeface="Trebuchet MS" panose="020B0603020202020204" pitchFamily="34" charset="0"/>
              </a:rPr>
              <a:t>întocmească</a:t>
            </a:r>
            <a:r>
              <a:rPr lang="en-GB" dirty="0">
                <a:latin typeface="Trebuchet MS" panose="020B0603020202020204" pitchFamily="34" charset="0"/>
              </a:rPr>
              <a:t> </a:t>
            </a:r>
            <a:r>
              <a:rPr lang="en-GB" dirty="0" err="1">
                <a:latin typeface="Trebuchet MS" panose="020B0603020202020204" pitchFamily="34" charset="0"/>
              </a:rPr>
              <a:t>planul</a:t>
            </a:r>
            <a:r>
              <a:rPr lang="en-GB" dirty="0">
                <a:latin typeface="Trebuchet MS" panose="020B0603020202020204" pitchFamily="34" charset="0"/>
              </a:rPr>
              <a:t> de </a:t>
            </a:r>
            <a:r>
              <a:rPr lang="en-GB" dirty="0" err="1">
                <a:latin typeface="Trebuchet MS" panose="020B0603020202020204" pitchFamily="34" charset="0"/>
              </a:rPr>
              <a:t>activităţi</a:t>
            </a:r>
            <a:r>
              <a:rPr lang="en-GB" dirty="0">
                <a:latin typeface="Trebuchet MS" panose="020B0603020202020204" pitchFamily="34" charset="0"/>
              </a:rPr>
              <a:t> </a:t>
            </a:r>
            <a:r>
              <a:rPr lang="en-GB" dirty="0" err="1">
                <a:latin typeface="Trebuchet MS" panose="020B0603020202020204" pitchFamily="34" charset="0"/>
              </a:rPr>
              <a:t>sezoniere</a:t>
            </a:r>
            <a:r>
              <a:rPr lang="en-GB" dirty="0">
                <a:latin typeface="Trebuchet MS" panose="020B0603020202020204" pitchFamily="34" charset="0"/>
              </a:rPr>
              <a:t> </a:t>
            </a:r>
            <a:r>
              <a:rPr lang="en-GB" dirty="0" err="1">
                <a:latin typeface="Trebuchet MS" panose="020B0603020202020204" pitchFamily="34" charset="0"/>
              </a:rPr>
              <a:t>pe</a:t>
            </a:r>
            <a:r>
              <a:rPr lang="en-GB" dirty="0">
                <a:latin typeface="Trebuchet MS" panose="020B0603020202020204" pitchFamily="34" charset="0"/>
              </a:rPr>
              <a:t> </a:t>
            </a:r>
            <a:r>
              <a:rPr lang="en-GB" dirty="0" err="1">
                <a:latin typeface="Trebuchet MS" panose="020B0603020202020204" pitchFamily="34" charset="0"/>
              </a:rPr>
              <a:t>baza</a:t>
            </a:r>
            <a:r>
              <a:rPr lang="en-GB" dirty="0">
                <a:latin typeface="Trebuchet MS" panose="020B0603020202020204" pitchFamily="34" charset="0"/>
              </a:rPr>
              <a:t> </a:t>
            </a:r>
            <a:r>
              <a:rPr lang="en-GB" dirty="0" err="1">
                <a:latin typeface="Trebuchet MS" panose="020B0603020202020204" pitchFamily="34" charset="0"/>
              </a:rPr>
              <a:t>solicitărilor</a:t>
            </a:r>
            <a:r>
              <a:rPr lang="en-GB" dirty="0">
                <a:latin typeface="Trebuchet MS" panose="020B0603020202020204" pitchFamily="34" charset="0"/>
              </a:rPr>
              <a:t> </a:t>
            </a:r>
            <a:r>
              <a:rPr lang="en-GB" dirty="0" err="1">
                <a:latin typeface="Trebuchet MS" panose="020B0603020202020204" pitchFamily="34" charset="0"/>
              </a:rPr>
              <a:t>primite</a:t>
            </a:r>
            <a:r>
              <a:rPr lang="en-GB" dirty="0">
                <a:latin typeface="Trebuchet MS" panose="020B0603020202020204" pitchFamily="34" charset="0"/>
              </a:rPr>
              <a:t> de la </a:t>
            </a:r>
            <a:r>
              <a:rPr lang="en-GB" dirty="0" err="1">
                <a:latin typeface="Trebuchet MS" panose="020B0603020202020204" pitchFamily="34" charset="0"/>
              </a:rPr>
              <a:t>persoane</a:t>
            </a:r>
            <a:r>
              <a:rPr lang="en-GB" dirty="0">
                <a:latin typeface="Trebuchet MS" panose="020B0603020202020204" pitchFamily="34" charset="0"/>
              </a:rPr>
              <a:t> </a:t>
            </a:r>
            <a:r>
              <a:rPr lang="en-GB" dirty="0" err="1">
                <a:latin typeface="Trebuchet MS" panose="020B0603020202020204" pitchFamily="34" charset="0"/>
              </a:rPr>
              <a:t>juridice</a:t>
            </a:r>
            <a:r>
              <a:rPr lang="en-GB" dirty="0">
                <a:latin typeface="Trebuchet MS" panose="020B0603020202020204" pitchFamily="34" charset="0"/>
              </a:rPr>
              <a:t>, </a:t>
            </a:r>
            <a:r>
              <a:rPr lang="en-GB" dirty="0" err="1">
                <a:latin typeface="Trebuchet MS" panose="020B0603020202020204" pitchFamily="34" charset="0"/>
              </a:rPr>
              <a:t>persoane</a:t>
            </a:r>
            <a:r>
              <a:rPr lang="en-GB" dirty="0">
                <a:latin typeface="Trebuchet MS" panose="020B0603020202020204" pitchFamily="34" charset="0"/>
              </a:rPr>
              <a:t> </a:t>
            </a:r>
            <a:r>
              <a:rPr lang="en-GB" dirty="0" err="1">
                <a:latin typeface="Trebuchet MS" panose="020B0603020202020204" pitchFamily="34" charset="0"/>
              </a:rPr>
              <a:t>fizice</a:t>
            </a:r>
            <a:r>
              <a:rPr lang="en-GB" dirty="0">
                <a:latin typeface="Trebuchet MS" panose="020B0603020202020204" pitchFamily="34" charset="0"/>
              </a:rPr>
              <a:t> </a:t>
            </a:r>
            <a:r>
              <a:rPr lang="en-GB" dirty="0" err="1">
                <a:latin typeface="Trebuchet MS" panose="020B0603020202020204" pitchFamily="34" charset="0"/>
              </a:rPr>
              <a:t>autorizate</a:t>
            </a:r>
            <a:r>
              <a:rPr lang="en-GB" dirty="0">
                <a:latin typeface="Trebuchet MS" panose="020B0603020202020204" pitchFamily="34" charset="0"/>
              </a:rPr>
              <a:t>, </a:t>
            </a:r>
            <a:r>
              <a:rPr lang="en-GB" dirty="0" err="1">
                <a:latin typeface="Trebuchet MS" panose="020B0603020202020204" pitchFamily="34" charset="0"/>
              </a:rPr>
              <a:t>întreprinderi</a:t>
            </a:r>
            <a:r>
              <a:rPr lang="en-GB" dirty="0">
                <a:latin typeface="Trebuchet MS" panose="020B0603020202020204" pitchFamily="34" charset="0"/>
              </a:rPr>
              <a:t> </a:t>
            </a:r>
            <a:r>
              <a:rPr lang="en-GB" dirty="0" err="1">
                <a:latin typeface="Trebuchet MS" panose="020B0603020202020204" pitchFamily="34" charset="0"/>
              </a:rPr>
              <a:t>individuale</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întreprinderi</a:t>
            </a:r>
            <a:r>
              <a:rPr lang="en-GB" dirty="0">
                <a:latin typeface="Trebuchet MS" panose="020B0603020202020204" pitchFamily="34" charset="0"/>
              </a:rPr>
              <a:t> </a:t>
            </a:r>
            <a:r>
              <a:rPr lang="en-GB" dirty="0" err="1">
                <a:latin typeface="Trebuchet MS" panose="020B0603020202020204" pitchFamily="34" charset="0"/>
              </a:rPr>
              <a:t>familiale</a:t>
            </a:r>
            <a:r>
              <a:rPr lang="en-GB" dirty="0">
                <a:latin typeface="Trebuchet MS" panose="020B0603020202020204" pitchFamily="34" charset="0"/>
              </a:rPr>
              <a:t> care au </a:t>
            </a:r>
            <a:r>
              <a:rPr lang="en-GB" dirty="0" err="1">
                <a:latin typeface="Trebuchet MS" panose="020B0603020202020204" pitchFamily="34" charset="0"/>
              </a:rPr>
              <a:t>nevoie</a:t>
            </a:r>
            <a:r>
              <a:rPr lang="en-GB" dirty="0">
                <a:latin typeface="Trebuchet MS" panose="020B0603020202020204" pitchFamily="34" charset="0"/>
              </a:rPr>
              <a:t> de </a:t>
            </a:r>
            <a:r>
              <a:rPr lang="en-GB" dirty="0" err="1">
                <a:latin typeface="Trebuchet MS" panose="020B0603020202020204" pitchFamily="34" charset="0"/>
              </a:rPr>
              <a:t>forţă</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funcţionează</a:t>
            </a:r>
            <a:r>
              <a:rPr lang="en-GB" dirty="0">
                <a:latin typeface="Trebuchet MS" panose="020B0603020202020204" pitchFamily="34" charset="0"/>
              </a:rPr>
              <a:t> </a:t>
            </a:r>
            <a:r>
              <a:rPr lang="en-GB" dirty="0" err="1">
                <a:latin typeface="Trebuchet MS" panose="020B0603020202020204" pitchFamily="34" charset="0"/>
              </a:rPr>
              <a:t>pe</a:t>
            </a:r>
            <a:r>
              <a:rPr lang="en-GB" dirty="0">
                <a:latin typeface="Trebuchet MS" panose="020B0603020202020204" pitchFamily="34" charset="0"/>
              </a:rPr>
              <a:t> </a:t>
            </a:r>
            <a:r>
              <a:rPr lang="en-GB" dirty="0" err="1">
                <a:latin typeface="Trebuchet MS" panose="020B0603020202020204" pitchFamily="34" charset="0"/>
              </a:rPr>
              <a:t>raza</a:t>
            </a:r>
            <a:r>
              <a:rPr lang="en-GB" dirty="0">
                <a:latin typeface="Trebuchet MS" panose="020B0603020202020204" pitchFamily="34" charset="0"/>
              </a:rPr>
              <a:t> </a:t>
            </a:r>
            <a:r>
              <a:rPr lang="en-GB" dirty="0" err="1">
                <a:latin typeface="Trebuchet MS" panose="020B0603020202020204" pitchFamily="34" charset="0"/>
              </a:rPr>
              <a:t>unităţii</a:t>
            </a:r>
            <a:r>
              <a:rPr lang="en-GB" dirty="0">
                <a:latin typeface="Trebuchet MS" panose="020B0603020202020204" pitchFamily="34" charset="0"/>
              </a:rPr>
              <a:t> </a:t>
            </a:r>
            <a:r>
              <a:rPr lang="en-GB" dirty="0" err="1">
                <a:latin typeface="Trebuchet MS" panose="020B0603020202020204" pitchFamily="34" charset="0"/>
              </a:rPr>
              <a:t>administrativ-teritoriale</a:t>
            </a:r>
            <a:r>
              <a:rPr lang="en-GB" dirty="0">
                <a:latin typeface="Trebuchet MS" panose="020B0603020202020204" pitchFamily="34" charset="0"/>
              </a:rPr>
              <a:t>, </a:t>
            </a:r>
            <a:r>
              <a:rPr lang="en-GB" dirty="0" err="1">
                <a:latin typeface="Trebuchet MS" panose="020B0603020202020204" pitchFamily="34" charset="0"/>
              </a:rPr>
              <a:t>denumite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continuare</a:t>
            </a:r>
            <a:r>
              <a:rPr lang="en-GB" dirty="0">
                <a:latin typeface="Trebuchet MS" panose="020B0603020202020204" pitchFamily="34" charset="0"/>
              </a:rPr>
              <a:t> </a:t>
            </a:r>
            <a:r>
              <a:rPr lang="en-GB" dirty="0" err="1">
                <a:latin typeface="Trebuchet MS" panose="020B0603020202020204" pitchFamily="34" charset="0"/>
              </a:rPr>
              <a:t>beneficiari</a:t>
            </a:r>
            <a:r>
              <a:rPr lang="en-GB" dirty="0">
                <a:latin typeface="Trebuchet MS" panose="020B0603020202020204" pitchFamily="34" charset="0"/>
              </a:rPr>
              <a:t> de </a:t>
            </a:r>
            <a:r>
              <a:rPr lang="en-GB" dirty="0" err="1">
                <a:latin typeface="Trebuchet MS" panose="020B0603020202020204" pitchFamily="34" charset="0"/>
              </a:rPr>
              <a:t>lucrări</a:t>
            </a:r>
            <a:r>
              <a:rPr lang="en-GB" dirty="0">
                <a:latin typeface="Trebuchet MS" panose="020B0603020202020204" pitchFamily="34" charset="0"/>
              </a:rPr>
              <a:t> (art.13^2);</a:t>
            </a:r>
            <a:endParaRPr lang="en-GB" dirty="0">
              <a:latin typeface="Trebuchet MS" panose="020B0603020202020204" pitchFamily="34" charset="0"/>
            </a:endParaRPr>
          </a:p>
          <a:p>
            <a:pPr algn="just"/>
            <a:r>
              <a:rPr lang="ro-RO" dirty="0">
                <a:latin typeface="Trebuchet MS" panose="020B0603020202020204" pitchFamily="34" charset="0"/>
              </a:rPr>
              <a:t>p</a:t>
            </a:r>
            <a:r>
              <a:rPr lang="en-GB" dirty="0" err="1">
                <a:latin typeface="Trebuchet MS" panose="020B0603020202020204" pitchFamily="34" charset="0"/>
              </a:rPr>
              <a:t>lanul</a:t>
            </a:r>
            <a:r>
              <a:rPr lang="en-GB" dirty="0">
                <a:latin typeface="Trebuchet MS" panose="020B0603020202020204" pitchFamily="34" charset="0"/>
              </a:rPr>
              <a:t> de </a:t>
            </a:r>
            <a:r>
              <a:rPr lang="en-GB" dirty="0" err="1">
                <a:latin typeface="Trebuchet MS" panose="020B0603020202020204" pitchFamily="34" charset="0"/>
              </a:rPr>
              <a:t>activităţi</a:t>
            </a:r>
            <a:r>
              <a:rPr lang="en-GB" dirty="0">
                <a:latin typeface="Trebuchet MS" panose="020B0603020202020204" pitchFamily="34" charset="0"/>
              </a:rPr>
              <a:t> se </a:t>
            </a:r>
            <a:r>
              <a:rPr lang="en-GB" dirty="0" err="1">
                <a:latin typeface="Trebuchet MS" panose="020B0603020202020204" pitchFamily="34" charset="0"/>
              </a:rPr>
              <a:t>aprobă</a:t>
            </a:r>
            <a:r>
              <a:rPr lang="en-GB" dirty="0">
                <a:latin typeface="Trebuchet MS" panose="020B0603020202020204" pitchFamily="34" charset="0"/>
              </a:rPr>
              <a:t> </a:t>
            </a:r>
            <a:r>
              <a:rPr lang="en-GB" dirty="0" err="1">
                <a:latin typeface="Trebuchet MS" panose="020B0603020202020204" pitchFamily="34" charset="0"/>
              </a:rPr>
              <a:t>prin</a:t>
            </a:r>
            <a:r>
              <a:rPr lang="en-GB" dirty="0">
                <a:latin typeface="Trebuchet MS" panose="020B0603020202020204" pitchFamily="34" charset="0"/>
              </a:rPr>
              <a:t> </a:t>
            </a:r>
            <a:r>
              <a:rPr lang="en-GB" dirty="0" err="1">
                <a:latin typeface="Trebuchet MS" panose="020B0603020202020204" pitchFamily="34" charset="0"/>
              </a:rPr>
              <a:t>dispoziţie</a:t>
            </a:r>
            <a:r>
              <a:rPr lang="en-GB" dirty="0">
                <a:latin typeface="Trebuchet MS" panose="020B0603020202020204" pitchFamily="34" charset="0"/>
              </a:rPr>
              <a:t> a </a:t>
            </a:r>
            <a:r>
              <a:rPr lang="en-GB" dirty="0" err="1">
                <a:latin typeface="Trebuchet MS" panose="020B0603020202020204" pitchFamily="34" charset="0"/>
              </a:rPr>
              <a:t>primarului</a:t>
            </a:r>
            <a:r>
              <a:rPr lang="en-GB" dirty="0">
                <a:latin typeface="Trebuchet MS" panose="020B0603020202020204" pitchFamily="34" charset="0"/>
              </a:rPr>
              <a:t>, se </a:t>
            </a:r>
            <a:r>
              <a:rPr lang="en-GB" dirty="0" err="1">
                <a:latin typeface="Trebuchet MS" panose="020B0603020202020204" pitchFamily="34" charset="0"/>
              </a:rPr>
              <a:t>afişează</a:t>
            </a:r>
            <a:r>
              <a:rPr lang="en-GB" dirty="0">
                <a:latin typeface="Trebuchet MS" panose="020B0603020202020204" pitchFamily="34" charset="0"/>
              </a:rPr>
              <a:t> la </a:t>
            </a:r>
            <a:r>
              <a:rPr lang="en-GB" dirty="0" err="1">
                <a:latin typeface="Trebuchet MS" panose="020B0603020202020204" pitchFamily="34" charset="0"/>
              </a:rPr>
              <a:t>sediul</a:t>
            </a:r>
            <a:r>
              <a:rPr lang="en-GB" dirty="0">
                <a:latin typeface="Trebuchet MS" panose="020B0603020202020204" pitchFamily="34" charset="0"/>
              </a:rPr>
              <a:t> </a:t>
            </a:r>
            <a:r>
              <a:rPr lang="en-GB" dirty="0" err="1">
                <a:latin typeface="Trebuchet MS" panose="020B0603020202020204" pitchFamily="34" charset="0"/>
              </a:rPr>
              <a:t>primăriei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cuprinde</a:t>
            </a:r>
            <a:r>
              <a:rPr lang="en-GB" dirty="0">
                <a:latin typeface="Trebuchet MS" panose="020B0603020202020204" pitchFamily="34" charset="0"/>
              </a:rPr>
              <a:t> </a:t>
            </a:r>
            <a:r>
              <a:rPr lang="en-GB" dirty="0" err="1">
                <a:latin typeface="Trebuchet MS" panose="020B0603020202020204" pitchFamily="34" charset="0"/>
              </a:rPr>
              <a:t>activităţile</a:t>
            </a:r>
            <a:r>
              <a:rPr lang="en-GB" dirty="0">
                <a:latin typeface="Trebuchet MS" panose="020B0603020202020204" pitchFamily="34" charset="0"/>
              </a:rPr>
              <a:t> </a:t>
            </a:r>
            <a:r>
              <a:rPr lang="en-GB" dirty="0" err="1">
                <a:latin typeface="Trebuchet MS" panose="020B0603020202020204" pitchFamily="34" charset="0"/>
              </a:rPr>
              <a:t>sezoniere</a:t>
            </a:r>
            <a:r>
              <a:rPr lang="en-GB" dirty="0">
                <a:latin typeface="Trebuchet MS" panose="020B0603020202020204" pitchFamily="34" charset="0"/>
              </a:rPr>
              <a:t>, </a:t>
            </a:r>
            <a:r>
              <a:rPr lang="en-GB" dirty="0" err="1">
                <a:latin typeface="Trebuchet MS" panose="020B0603020202020204" pitchFamily="34" charset="0"/>
              </a:rPr>
              <a:t>beneficiarii</a:t>
            </a:r>
            <a:r>
              <a:rPr lang="en-GB" dirty="0">
                <a:latin typeface="Trebuchet MS" panose="020B0603020202020204" pitchFamily="34" charset="0"/>
              </a:rPr>
              <a:t> de </a:t>
            </a:r>
            <a:r>
              <a:rPr lang="en-GB" dirty="0" err="1">
                <a:latin typeface="Trebuchet MS" panose="020B0603020202020204" pitchFamily="34" charset="0"/>
              </a:rPr>
              <a:t>lucrări</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repartizarea</a:t>
            </a:r>
            <a:r>
              <a:rPr lang="en-GB" dirty="0">
                <a:latin typeface="Trebuchet MS" panose="020B0603020202020204" pitchFamily="34" charset="0"/>
              </a:rPr>
              <a:t> </a:t>
            </a:r>
            <a:r>
              <a:rPr lang="en-GB" dirty="0" err="1">
                <a:latin typeface="Trebuchet MS" panose="020B0603020202020204" pitchFamily="34" charset="0"/>
              </a:rPr>
              <a:t>persoanelor</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din </a:t>
            </a:r>
            <a:r>
              <a:rPr lang="en-GB" dirty="0" err="1">
                <a:latin typeface="Trebuchet MS" panose="020B0603020202020204" pitchFamily="34" charset="0"/>
              </a:rPr>
              <a:t>familiile</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desfăşurarea</a:t>
            </a:r>
            <a:r>
              <a:rPr lang="en-GB" dirty="0">
                <a:latin typeface="Trebuchet MS" panose="020B0603020202020204" pitchFamily="34" charset="0"/>
              </a:rPr>
              <a:t> </a:t>
            </a:r>
            <a:r>
              <a:rPr lang="en-GB" dirty="0" err="1">
                <a:latin typeface="Trebuchet MS" panose="020B0603020202020204" pitchFamily="34" charset="0"/>
              </a:rPr>
              <a:t>activităţilor</a:t>
            </a:r>
            <a:r>
              <a:rPr lang="en-GB" dirty="0">
                <a:latin typeface="Trebuchet MS" panose="020B0603020202020204" pitchFamily="34" charset="0"/>
              </a:rPr>
              <a:t> </a:t>
            </a:r>
            <a:r>
              <a:rPr lang="en-GB" dirty="0" err="1">
                <a:latin typeface="Trebuchet MS" panose="020B0603020202020204" pitchFamily="34" charset="0"/>
              </a:rPr>
              <a:t>sezoniere</a:t>
            </a:r>
            <a:r>
              <a:rPr lang="en-GB" dirty="0">
                <a:latin typeface="Trebuchet MS" panose="020B0603020202020204" pitchFamily="34" charset="0"/>
              </a:rPr>
              <a:t> (art.13^2);</a:t>
            </a:r>
            <a:endParaRPr lang="en-GB" dirty="0">
              <a:latin typeface="Trebuchet MS" panose="020B0603020202020204" pitchFamily="34" charset="0"/>
            </a:endParaRPr>
          </a:p>
          <a:p>
            <a:pPr algn="just"/>
            <a:r>
              <a:rPr lang="en-GB" dirty="0">
                <a:latin typeface="Trebuchet MS" panose="020B0603020202020204" pitchFamily="34" charset="0"/>
              </a:rPr>
              <a:t> </a:t>
            </a:r>
            <a:r>
              <a:rPr lang="ro-RO" dirty="0">
                <a:latin typeface="Trebuchet MS" panose="020B0603020202020204" pitchFamily="34" charset="0"/>
              </a:rPr>
              <a:t>r</a:t>
            </a:r>
            <a:r>
              <a:rPr lang="en-GB" dirty="0" err="1">
                <a:latin typeface="Trebuchet MS" panose="020B0603020202020204" pitchFamily="34" charset="0"/>
              </a:rPr>
              <a:t>epartizarea</a:t>
            </a:r>
            <a:r>
              <a:rPr lang="en-GB" dirty="0">
                <a:latin typeface="Trebuchet MS" panose="020B0603020202020204" pitchFamily="34" charset="0"/>
              </a:rPr>
              <a:t> </a:t>
            </a:r>
            <a:r>
              <a:rPr lang="en-GB" dirty="0" err="1">
                <a:latin typeface="Trebuchet MS" panose="020B0603020202020204" pitchFamily="34" charset="0"/>
              </a:rPr>
              <a:t>persoanelor</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efectuarea</a:t>
            </a:r>
            <a:r>
              <a:rPr lang="en-GB" dirty="0">
                <a:latin typeface="Trebuchet MS" panose="020B0603020202020204" pitchFamily="34" charset="0"/>
              </a:rPr>
              <a:t> </a:t>
            </a:r>
            <a:r>
              <a:rPr lang="en-GB" dirty="0" err="1">
                <a:latin typeface="Trebuchet MS" panose="020B0603020202020204" pitchFamily="34" charset="0"/>
              </a:rPr>
              <a:t>activităţilor</a:t>
            </a:r>
            <a:r>
              <a:rPr lang="en-GB" dirty="0">
                <a:latin typeface="Trebuchet MS" panose="020B0603020202020204" pitchFamily="34" charset="0"/>
              </a:rPr>
              <a:t> </a:t>
            </a:r>
            <a:r>
              <a:rPr lang="en-GB" dirty="0" err="1">
                <a:latin typeface="Trebuchet MS" panose="020B0603020202020204" pitchFamily="34" charset="0"/>
              </a:rPr>
              <a:t>sezoniere</a:t>
            </a:r>
            <a:r>
              <a:rPr lang="en-GB" dirty="0">
                <a:latin typeface="Trebuchet MS" panose="020B0603020202020204" pitchFamily="34" charset="0"/>
              </a:rPr>
              <a:t> se </a:t>
            </a:r>
            <a:r>
              <a:rPr lang="en-GB" dirty="0" err="1">
                <a:latin typeface="Trebuchet MS" panose="020B0603020202020204" pitchFamily="34" charset="0"/>
              </a:rPr>
              <a:t>realizează</a:t>
            </a:r>
            <a:r>
              <a:rPr lang="en-GB" dirty="0">
                <a:latin typeface="Trebuchet MS" panose="020B0603020202020204" pitchFamily="34" charset="0"/>
              </a:rPr>
              <a:t> de </a:t>
            </a:r>
            <a:r>
              <a:rPr lang="en-GB" dirty="0" err="1">
                <a:latin typeface="Trebuchet MS" panose="020B0603020202020204" pitchFamily="34" charset="0"/>
              </a:rPr>
              <a:t>către</a:t>
            </a:r>
            <a:r>
              <a:rPr lang="en-GB" dirty="0">
                <a:latin typeface="Trebuchet MS" panose="020B0603020202020204" pitchFamily="34" charset="0"/>
              </a:rPr>
              <a:t> </a:t>
            </a:r>
            <a:r>
              <a:rPr lang="en-GB" dirty="0" err="1">
                <a:latin typeface="Trebuchet MS" panose="020B0603020202020204" pitchFamily="34" charset="0"/>
              </a:rPr>
              <a:t>primar</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funcţie</a:t>
            </a:r>
            <a:r>
              <a:rPr lang="en-GB" dirty="0">
                <a:latin typeface="Trebuchet MS" panose="020B0603020202020204" pitchFamily="34" charset="0"/>
              </a:rPr>
              <a:t> de </a:t>
            </a:r>
            <a:r>
              <a:rPr lang="en-GB" dirty="0" err="1">
                <a:latin typeface="Trebuchet MS" panose="020B0603020202020204" pitchFamily="34" charset="0"/>
              </a:rPr>
              <a:t>solicitările</a:t>
            </a:r>
            <a:r>
              <a:rPr lang="en-GB" dirty="0">
                <a:latin typeface="Trebuchet MS" panose="020B0603020202020204" pitchFamily="34" charset="0"/>
              </a:rPr>
              <a:t> </a:t>
            </a:r>
            <a:r>
              <a:rPr lang="en-GB" dirty="0" err="1">
                <a:latin typeface="Trebuchet MS" panose="020B0603020202020204" pitchFamily="34" charset="0"/>
              </a:rPr>
              <a:t>beneficiarilor</a:t>
            </a:r>
            <a:r>
              <a:rPr lang="en-GB" dirty="0">
                <a:latin typeface="Trebuchet MS" panose="020B0603020202020204" pitchFamily="34" charset="0"/>
              </a:rPr>
              <a:t> de </a:t>
            </a:r>
            <a:r>
              <a:rPr lang="en-GB" dirty="0" err="1">
                <a:latin typeface="Trebuchet MS" panose="020B0603020202020204" pitchFamily="34" charset="0"/>
              </a:rPr>
              <a:t>lucrări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după</a:t>
            </a:r>
            <a:r>
              <a:rPr lang="en-GB" dirty="0">
                <a:latin typeface="Trebuchet MS" panose="020B0603020202020204" pitchFamily="34" charset="0"/>
              </a:rPr>
              <a:t> </a:t>
            </a:r>
            <a:r>
              <a:rPr lang="en-GB" dirty="0" err="1">
                <a:latin typeface="Trebuchet MS" panose="020B0603020202020204" pitchFamily="34" charset="0"/>
              </a:rPr>
              <a:t>efectuarea</a:t>
            </a:r>
            <a:r>
              <a:rPr lang="en-GB" dirty="0">
                <a:latin typeface="Trebuchet MS" panose="020B0603020202020204" pitchFamily="34" charset="0"/>
              </a:rPr>
              <a:t> de </a:t>
            </a:r>
            <a:r>
              <a:rPr lang="en-GB" dirty="0" err="1">
                <a:latin typeface="Trebuchet MS" panose="020B0603020202020204" pitchFamily="34" charset="0"/>
              </a:rPr>
              <a:t>către</a:t>
            </a:r>
            <a:r>
              <a:rPr lang="en-GB" dirty="0">
                <a:latin typeface="Trebuchet MS" panose="020B0603020202020204" pitchFamily="34" charset="0"/>
              </a:rPr>
              <a:t> </a:t>
            </a:r>
            <a:r>
              <a:rPr lang="en-GB" dirty="0" err="1">
                <a:latin typeface="Trebuchet MS" panose="020B0603020202020204" pitchFamily="34" charset="0"/>
              </a:rPr>
              <a:t>beneficiarii</a:t>
            </a:r>
            <a:r>
              <a:rPr lang="en-GB" dirty="0">
                <a:latin typeface="Trebuchet MS" panose="020B0603020202020204" pitchFamily="34" charset="0"/>
              </a:rPr>
              <a:t> </a:t>
            </a:r>
            <a:r>
              <a:rPr lang="en-GB" dirty="0" err="1">
                <a:latin typeface="Trebuchet MS" panose="020B0603020202020204" pitchFamily="34" charset="0"/>
              </a:rPr>
              <a:t>ajutorului</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 </a:t>
            </a:r>
            <a:r>
              <a:rPr lang="en-GB" dirty="0" err="1">
                <a:latin typeface="Trebuchet MS" panose="020B0603020202020204" pitchFamily="34" charset="0"/>
              </a:rPr>
              <a:t>acţiunilor</a:t>
            </a:r>
            <a:r>
              <a:rPr lang="en-GB" dirty="0">
                <a:latin typeface="Trebuchet MS" panose="020B0603020202020204" pitchFamily="34" charset="0"/>
              </a:rPr>
              <a:t>/</a:t>
            </a:r>
            <a:r>
              <a:rPr lang="en-GB" dirty="0" err="1">
                <a:latin typeface="Trebuchet MS" panose="020B0603020202020204" pitchFamily="34" charset="0"/>
              </a:rPr>
              <a:t>lucrărilor</a:t>
            </a:r>
            <a:r>
              <a:rPr lang="en-GB" dirty="0">
                <a:latin typeface="Trebuchet MS" panose="020B0603020202020204" pitchFamily="34" charset="0"/>
              </a:rPr>
              <a:t> de </a:t>
            </a:r>
            <a:r>
              <a:rPr lang="en-GB" dirty="0" err="1">
                <a:latin typeface="Trebuchet MS" panose="020B0603020202020204" pitchFamily="34" charset="0"/>
              </a:rPr>
              <a:t>interes</a:t>
            </a:r>
            <a:r>
              <a:rPr lang="en-GB" dirty="0">
                <a:latin typeface="Trebuchet MS" panose="020B0603020202020204" pitchFamily="34" charset="0"/>
              </a:rPr>
              <a:t> local (art.13^2);</a:t>
            </a:r>
            <a:endParaRPr lang="en-GB" dirty="0">
              <a:latin typeface="Trebuchet MS" panose="020B0603020202020204" pitchFamily="34" charset="0"/>
            </a:endParaRPr>
          </a:p>
          <a:p>
            <a:pPr lvl="0" algn="just"/>
            <a:r>
              <a:rPr lang="ro-RO" dirty="0" err="1">
                <a:latin typeface="Trebuchet MS" panose="020B0603020202020204" pitchFamily="34" charset="0"/>
              </a:rPr>
              <a:t>p</a:t>
            </a:r>
            <a:r>
              <a:rPr lang="en-GB" dirty="0" err="1">
                <a:latin typeface="Trebuchet MS" panose="020B0603020202020204" pitchFamily="34" charset="0"/>
              </a:rPr>
              <a:t>entru</a:t>
            </a:r>
            <a:r>
              <a:rPr lang="en-GB" dirty="0">
                <a:latin typeface="Trebuchet MS" panose="020B0603020202020204" pitchFamily="34" charset="0"/>
              </a:rPr>
              <a:t> </a:t>
            </a:r>
            <a:r>
              <a:rPr lang="en-GB" dirty="0" err="1">
                <a:latin typeface="Trebuchet MS" panose="020B0603020202020204" pitchFamily="34" charset="0"/>
              </a:rPr>
              <a:t>persoanele</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care </a:t>
            </a:r>
            <a:r>
              <a:rPr lang="en-GB" dirty="0" err="1">
                <a:latin typeface="Trebuchet MS" panose="020B0603020202020204" pitchFamily="34" charset="0"/>
              </a:rPr>
              <a:t>urmează</a:t>
            </a:r>
            <a:r>
              <a:rPr lang="en-GB" dirty="0">
                <a:latin typeface="Trebuchet MS" panose="020B0603020202020204" pitchFamily="34" charset="0"/>
              </a:rPr>
              <a:t> </a:t>
            </a:r>
            <a:r>
              <a:rPr lang="en-GB" dirty="0" err="1">
                <a:latin typeface="Trebuchet MS" panose="020B0603020202020204" pitchFamily="34" charset="0"/>
              </a:rPr>
              <a:t>cursurile</a:t>
            </a:r>
            <a:r>
              <a:rPr lang="en-GB" dirty="0">
                <a:latin typeface="Trebuchet MS" panose="020B0603020202020204" pitchFamily="34" charset="0"/>
              </a:rPr>
              <a:t> </a:t>
            </a:r>
            <a:r>
              <a:rPr lang="en-GB" dirty="0" err="1">
                <a:latin typeface="Trebuchet MS" panose="020B0603020202020204" pitchFamily="34" charset="0"/>
              </a:rPr>
              <a:t>programului</a:t>
            </a:r>
            <a:r>
              <a:rPr lang="en-GB" dirty="0">
                <a:latin typeface="Trebuchet MS" panose="020B0603020202020204" pitchFamily="34" charset="0"/>
              </a:rPr>
              <a:t> "A </a:t>
            </a:r>
            <a:r>
              <a:rPr lang="en-GB" dirty="0" err="1">
                <a:latin typeface="Trebuchet MS" panose="020B0603020202020204" pitchFamily="34" charset="0"/>
              </a:rPr>
              <a:t>doua</a:t>
            </a:r>
            <a:r>
              <a:rPr lang="en-GB" dirty="0">
                <a:latin typeface="Trebuchet MS" panose="020B0603020202020204" pitchFamily="34" charset="0"/>
              </a:rPr>
              <a:t> </a:t>
            </a:r>
            <a:r>
              <a:rPr lang="en-GB" dirty="0" err="1">
                <a:latin typeface="Trebuchet MS" panose="020B0603020202020204" pitchFamily="34" charset="0"/>
              </a:rPr>
              <a:t>şansă</a:t>
            </a:r>
            <a:r>
              <a:rPr lang="en-GB" dirty="0">
                <a:latin typeface="Trebuchet MS" panose="020B0603020202020204" pitchFamily="34" charset="0"/>
              </a:rPr>
              <a:t>" la o </a:t>
            </a:r>
            <a:r>
              <a:rPr lang="en-GB" dirty="0" err="1">
                <a:latin typeface="Trebuchet MS" panose="020B0603020202020204" pitchFamily="34" charset="0"/>
              </a:rPr>
              <a:t>distanţă</a:t>
            </a:r>
            <a:r>
              <a:rPr lang="en-GB" dirty="0">
                <a:latin typeface="Trebuchet MS" panose="020B0603020202020204" pitchFamily="34" charset="0"/>
              </a:rPr>
              <a:t> </a:t>
            </a:r>
            <a:r>
              <a:rPr lang="en-GB" dirty="0" err="1">
                <a:latin typeface="Trebuchet MS" panose="020B0603020202020204" pitchFamily="34" charset="0"/>
              </a:rPr>
              <a:t>mai</a:t>
            </a:r>
            <a:r>
              <a:rPr lang="en-GB" dirty="0">
                <a:latin typeface="Trebuchet MS" panose="020B0603020202020204" pitchFamily="34" charset="0"/>
              </a:rPr>
              <a:t> mare de 5 km </a:t>
            </a:r>
            <a:r>
              <a:rPr lang="en-GB" dirty="0" err="1">
                <a:latin typeface="Trebuchet MS" panose="020B0603020202020204" pitchFamily="34" charset="0"/>
              </a:rPr>
              <a:t>faţă</a:t>
            </a:r>
            <a:r>
              <a:rPr lang="en-GB" dirty="0">
                <a:latin typeface="Trebuchet MS" panose="020B0603020202020204" pitchFamily="34" charset="0"/>
              </a:rPr>
              <a:t> de </a:t>
            </a:r>
            <a:r>
              <a:rPr lang="en-GB" dirty="0" err="1">
                <a:latin typeface="Trebuchet MS" panose="020B0603020202020204" pitchFamily="34" charset="0"/>
              </a:rPr>
              <a:t>locuinţa</a:t>
            </a:r>
            <a:r>
              <a:rPr lang="en-GB" dirty="0">
                <a:latin typeface="Trebuchet MS" panose="020B0603020202020204" pitchFamily="34" charset="0"/>
              </a:rPr>
              <a:t> </a:t>
            </a:r>
            <a:r>
              <a:rPr lang="en-GB" dirty="0" err="1">
                <a:latin typeface="Trebuchet MS" panose="020B0603020202020204" pitchFamily="34" charset="0"/>
              </a:rPr>
              <a:t>acestora</a:t>
            </a:r>
            <a:r>
              <a:rPr lang="en-GB" dirty="0">
                <a:latin typeface="Trebuchet MS" panose="020B0603020202020204" pitchFamily="34" charset="0"/>
              </a:rPr>
              <a:t>, </a:t>
            </a:r>
            <a:r>
              <a:rPr lang="en-GB" dirty="0" err="1">
                <a:latin typeface="Trebuchet MS" panose="020B0603020202020204" pitchFamily="34" charset="0"/>
              </a:rPr>
              <a:t>autorităţile</a:t>
            </a:r>
            <a:r>
              <a:rPr lang="en-GB" dirty="0">
                <a:latin typeface="Trebuchet MS" panose="020B0603020202020204" pitchFamily="34" charset="0"/>
              </a:rPr>
              <a:t>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locale </a:t>
            </a:r>
            <a:r>
              <a:rPr lang="en-GB" dirty="0" err="1">
                <a:latin typeface="Trebuchet MS" panose="020B0603020202020204" pitchFamily="34" charset="0"/>
              </a:rPr>
              <a:t>asigură</a:t>
            </a:r>
            <a:r>
              <a:rPr lang="en-GB" dirty="0">
                <a:latin typeface="Trebuchet MS" panose="020B0603020202020204" pitchFamily="34" charset="0"/>
              </a:rPr>
              <a:t> </a:t>
            </a:r>
            <a:r>
              <a:rPr lang="en-GB" dirty="0" err="1">
                <a:latin typeface="Trebuchet MS" panose="020B0603020202020204" pitchFamily="34" charset="0"/>
              </a:rPr>
              <a:t>transportul</a:t>
            </a:r>
            <a:r>
              <a:rPr lang="en-GB" dirty="0">
                <a:latin typeface="Trebuchet MS" panose="020B0603020202020204" pitchFamily="34" charset="0"/>
              </a:rPr>
              <a:t> </a:t>
            </a:r>
            <a:r>
              <a:rPr lang="en-GB" dirty="0" err="1">
                <a:latin typeface="Trebuchet MS" panose="020B0603020202020204" pitchFamily="34" charset="0"/>
              </a:rPr>
              <a:t>acestora</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limita</a:t>
            </a:r>
            <a:r>
              <a:rPr lang="en-GB" dirty="0">
                <a:latin typeface="Trebuchet MS" panose="020B0603020202020204" pitchFamily="34" charset="0"/>
              </a:rPr>
              <a:t> </a:t>
            </a:r>
            <a:r>
              <a:rPr lang="en-GB" dirty="0" err="1">
                <a:latin typeface="Trebuchet MS" panose="020B0603020202020204" pitchFamily="34" charset="0"/>
              </a:rPr>
              <a:t>sumei</a:t>
            </a:r>
            <a:r>
              <a:rPr lang="en-GB" dirty="0">
                <a:latin typeface="Trebuchet MS" panose="020B0603020202020204" pitchFamily="34" charset="0"/>
              </a:rPr>
              <a:t> de 50 de lei/</a:t>
            </a:r>
            <a:r>
              <a:rPr lang="en-GB" dirty="0" err="1">
                <a:latin typeface="Trebuchet MS" panose="020B0603020202020204" pitchFamily="34" charset="0"/>
              </a:rPr>
              <a:t>lună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transport</a:t>
            </a:r>
            <a:r>
              <a:rPr lang="ro-RO" dirty="0">
                <a:latin typeface="Trebuchet MS" panose="020B0603020202020204" pitchFamily="34" charset="0"/>
              </a:rPr>
              <a:t> </a:t>
            </a:r>
            <a:r>
              <a:rPr lang="en-GB" dirty="0">
                <a:latin typeface="Trebuchet MS" panose="020B0603020202020204" pitchFamily="34" charset="0"/>
              </a:rPr>
              <a:t>(art.27^11);</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482685" y="134471"/>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7" y="6044185"/>
            <a:ext cx="1876025" cy="6524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51237" y="6157863"/>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8494" y="1156446"/>
            <a:ext cx="10641106" cy="5091953"/>
          </a:xfrm>
        </p:spPr>
        <p:txBody>
          <a:bodyPr>
            <a:normAutofit fontScale="70000" lnSpcReduction="20000"/>
          </a:bodyPr>
          <a:lstStyle/>
          <a:p>
            <a:pPr lvl="0" algn="just"/>
            <a:r>
              <a:rPr lang="ro-RO" dirty="0"/>
              <a:t>s</a:t>
            </a:r>
            <a:r>
              <a:rPr lang="en-GB" dirty="0" err="1"/>
              <a:t>olicită</a:t>
            </a:r>
            <a:r>
              <a:rPr lang="en-GB" dirty="0"/>
              <a:t> </a:t>
            </a:r>
            <a:r>
              <a:rPr lang="en-GB" dirty="0" err="1"/>
              <a:t>decontarea</a:t>
            </a:r>
            <a:r>
              <a:rPr lang="en-GB" dirty="0"/>
              <a:t> </a:t>
            </a:r>
            <a:r>
              <a:rPr lang="en-GB" dirty="0" err="1"/>
              <a:t>sumelor</a:t>
            </a:r>
            <a:r>
              <a:rPr lang="en-GB" dirty="0"/>
              <a:t> </a:t>
            </a:r>
            <a:r>
              <a:rPr lang="en-GB" dirty="0" err="1"/>
              <a:t>pentru</a:t>
            </a:r>
            <a:r>
              <a:rPr lang="en-GB" dirty="0"/>
              <a:t> </a:t>
            </a:r>
            <a:r>
              <a:rPr lang="en-GB" dirty="0" err="1"/>
              <a:t>persoanele</a:t>
            </a:r>
            <a:r>
              <a:rPr lang="en-GB" dirty="0"/>
              <a:t> </a:t>
            </a:r>
            <a:r>
              <a:rPr lang="en-GB" dirty="0" err="1"/>
              <a:t>apte</a:t>
            </a:r>
            <a:r>
              <a:rPr lang="en-GB" dirty="0"/>
              <a:t> de </a:t>
            </a:r>
            <a:r>
              <a:rPr lang="en-GB" dirty="0" err="1"/>
              <a:t>muncă</a:t>
            </a:r>
            <a:r>
              <a:rPr lang="en-GB" dirty="0"/>
              <a:t> </a:t>
            </a:r>
            <a:r>
              <a:rPr lang="en-GB" dirty="0" err="1"/>
              <a:t>beneficiare</a:t>
            </a:r>
            <a:r>
              <a:rPr lang="en-GB" dirty="0"/>
              <a:t> de </a:t>
            </a:r>
            <a:r>
              <a:rPr lang="en-GB" dirty="0" err="1"/>
              <a:t>ajutor</a:t>
            </a:r>
            <a:r>
              <a:rPr lang="en-GB" dirty="0"/>
              <a:t> de </a:t>
            </a:r>
            <a:r>
              <a:rPr lang="en-GB" dirty="0" err="1"/>
              <a:t>incluziune</a:t>
            </a:r>
            <a:r>
              <a:rPr lang="en-GB" dirty="0"/>
              <a:t> care </a:t>
            </a:r>
            <a:r>
              <a:rPr lang="en-GB" dirty="0" err="1"/>
              <a:t>urmează</a:t>
            </a:r>
            <a:r>
              <a:rPr lang="en-GB" dirty="0"/>
              <a:t> </a:t>
            </a:r>
            <a:r>
              <a:rPr lang="en-GB" dirty="0" err="1"/>
              <a:t>cursurile</a:t>
            </a:r>
            <a:r>
              <a:rPr lang="en-GB" dirty="0"/>
              <a:t> </a:t>
            </a:r>
            <a:r>
              <a:rPr lang="en-GB" dirty="0" err="1"/>
              <a:t>programului</a:t>
            </a:r>
            <a:r>
              <a:rPr lang="en-GB" dirty="0"/>
              <a:t> "A </a:t>
            </a:r>
            <a:r>
              <a:rPr lang="en-GB" dirty="0" err="1"/>
              <a:t>doua</a:t>
            </a:r>
            <a:r>
              <a:rPr lang="en-GB" dirty="0"/>
              <a:t> </a:t>
            </a:r>
            <a:r>
              <a:rPr lang="en-GB" dirty="0" err="1"/>
              <a:t>şansă</a:t>
            </a:r>
            <a:r>
              <a:rPr lang="en-GB" dirty="0"/>
              <a:t>" la o </a:t>
            </a:r>
            <a:r>
              <a:rPr lang="en-GB" dirty="0" err="1"/>
              <a:t>distanţă</a:t>
            </a:r>
            <a:r>
              <a:rPr lang="en-GB" dirty="0"/>
              <a:t> </a:t>
            </a:r>
            <a:r>
              <a:rPr lang="en-GB" dirty="0" err="1"/>
              <a:t>mai</a:t>
            </a:r>
            <a:r>
              <a:rPr lang="en-GB" dirty="0"/>
              <a:t> mare de 5 km </a:t>
            </a:r>
            <a:r>
              <a:rPr lang="en-GB" dirty="0" err="1"/>
              <a:t>faţă</a:t>
            </a:r>
            <a:r>
              <a:rPr lang="en-GB" dirty="0"/>
              <a:t> de </a:t>
            </a:r>
            <a:r>
              <a:rPr lang="en-GB" dirty="0" err="1"/>
              <a:t>locuinţa</a:t>
            </a:r>
            <a:r>
              <a:rPr lang="en-GB" dirty="0"/>
              <a:t> </a:t>
            </a:r>
            <a:r>
              <a:rPr lang="en-GB" dirty="0" err="1"/>
              <a:t>acestora</a:t>
            </a:r>
            <a:r>
              <a:rPr lang="en-GB" dirty="0"/>
              <a:t>. (art.27^11);</a:t>
            </a:r>
            <a:endParaRPr lang="en-GB" dirty="0"/>
          </a:p>
          <a:p>
            <a:pPr algn="just"/>
            <a:r>
              <a:rPr lang="en-GB" dirty="0" err="1"/>
              <a:t>serviciul</a:t>
            </a:r>
            <a:r>
              <a:rPr lang="en-GB" dirty="0"/>
              <a:t> public de </a:t>
            </a:r>
            <a:r>
              <a:rPr lang="en-GB" dirty="0" err="1"/>
              <a:t>asistenţă</a:t>
            </a:r>
            <a:r>
              <a:rPr lang="en-GB" dirty="0"/>
              <a:t> </a:t>
            </a:r>
            <a:r>
              <a:rPr lang="en-GB" dirty="0" err="1"/>
              <a:t>socială</a:t>
            </a:r>
            <a:r>
              <a:rPr lang="en-GB" dirty="0"/>
              <a:t> de la </a:t>
            </a:r>
            <a:r>
              <a:rPr lang="en-GB" dirty="0" err="1"/>
              <a:t>nivelul</a:t>
            </a:r>
            <a:r>
              <a:rPr lang="en-GB" dirty="0"/>
              <a:t> </a:t>
            </a:r>
            <a:r>
              <a:rPr lang="en-GB" dirty="0" err="1"/>
              <a:t>primăriei</a:t>
            </a:r>
            <a:r>
              <a:rPr lang="en-GB" dirty="0"/>
              <a:t> </a:t>
            </a:r>
            <a:r>
              <a:rPr lang="en-GB" dirty="0" err="1"/>
              <a:t>comunei</a:t>
            </a:r>
            <a:r>
              <a:rPr lang="en-GB" dirty="0"/>
              <a:t>, </a:t>
            </a:r>
            <a:r>
              <a:rPr lang="en-GB" dirty="0" err="1"/>
              <a:t>oraşului</a:t>
            </a:r>
            <a:r>
              <a:rPr lang="en-GB" dirty="0"/>
              <a:t>, </a:t>
            </a:r>
            <a:r>
              <a:rPr lang="en-GB" dirty="0" err="1"/>
              <a:t>municipiului</a:t>
            </a:r>
            <a:r>
              <a:rPr lang="en-GB" dirty="0"/>
              <a:t> </a:t>
            </a:r>
            <a:r>
              <a:rPr lang="en-GB" dirty="0" err="1"/>
              <a:t>sau</a:t>
            </a:r>
            <a:r>
              <a:rPr lang="en-GB" dirty="0"/>
              <a:t> a </a:t>
            </a:r>
            <a:r>
              <a:rPr lang="en-GB" dirty="0" err="1"/>
              <a:t>sectorului</a:t>
            </a:r>
            <a:r>
              <a:rPr lang="en-GB" dirty="0"/>
              <a:t> </a:t>
            </a:r>
            <a:r>
              <a:rPr lang="en-GB" dirty="0" err="1"/>
              <a:t>municipiului</a:t>
            </a:r>
            <a:r>
              <a:rPr lang="en-GB" dirty="0"/>
              <a:t> </a:t>
            </a:r>
            <a:r>
              <a:rPr lang="en-GB" dirty="0" err="1"/>
              <a:t>Bucureşti</a:t>
            </a:r>
            <a:r>
              <a:rPr lang="en-GB" dirty="0"/>
              <a:t> </a:t>
            </a:r>
            <a:r>
              <a:rPr lang="en-GB" dirty="0" err="1"/>
              <a:t>în</a:t>
            </a:r>
            <a:r>
              <a:rPr lang="en-GB" dirty="0"/>
              <a:t> a </a:t>
            </a:r>
            <a:r>
              <a:rPr lang="en-GB" dirty="0" err="1"/>
              <a:t>cărui</a:t>
            </a:r>
            <a:r>
              <a:rPr lang="en-GB" dirty="0"/>
              <a:t> </a:t>
            </a:r>
            <a:r>
              <a:rPr lang="en-GB" dirty="0" err="1"/>
              <a:t>rază</a:t>
            </a:r>
            <a:r>
              <a:rPr lang="en-GB" dirty="0"/>
              <a:t> </a:t>
            </a:r>
            <a:r>
              <a:rPr lang="en-GB" dirty="0" err="1"/>
              <a:t>teritorială</a:t>
            </a:r>
            <a:r>
              <a:rPr lang="en-GB" dirty="0"/>
              <a:t> </a:t>
            </a:r>
            <a:r>
              <a:rPr lang="en-GB" dirty="0" err="1"/>
              <a:t>îşi</a:t>
            </a:r>
            <a:r>
              <a:rPr lang="en-GB" dirty="0"/>
              <a:t> are </a:t>
            </a:r>
            <a:r>
              <a:rPr lang="en-GB" dirty="0" err="1"/>
              <a:t>domiciliul</a:t>
            </a:r>
            <a:r>
              <a:rPr lang="en-GB" dirty="0"/>
              <a:t> </a:t>
            </a:r>
            <a:r>
              <a:rPr lang="en-GB" dirty="0" err="1"/>
              <a:t>ori</a:t>
            </a:r>
            <a:r>
              <a:rPr lang="en-GB" dirty="0"/>
              <a:t> </a:t>
            </a:r>
            <a:r>
              <a:rPr lang="en-GB" dirty="0" err="1"/>
              <a:t>reşedinţa</a:t>
            </a:r>
            <a:r>
              <a:rPr lang="en-GB" dirty="0"/>
              <a:t> </a:t>
            </a:r>
            <a:r>
              <a:rPr lang="en-GB" dirty="0" err="1"/>
              <a:t>sau</a:t>
            </a:r>
            <a:r>
              <a:rPr lang="en-GB" dirty="0"/>
              <a:t>, </a:t>
            </a:r>
            <a:r>
              <a:rPr lang="en-GB" dirty="0" err="1"/>
              <a:t>după</a:t>
            </a:r>
            <a:r>
              <a:rPr lang="en-GB" dirty="0"/>
              <a:t> </a:t>
            </a:r>
            <a:r>
              <a:rPr lang="en-GB" dirty="0" err="1"/>
              <a:t>caz</a:t>
            </a:r>
            <a:r>
              <a:rPr lang="en-GB" dirty="0"/>
              <a:t>, </a:t>
            </a:r>
            <a:r>
              <a:rPr lang="en-GB" dirty="0" err="1"/>
              <a:t>trăieşte</a:t>
            </a:r>
            <a:r>
              <a:rPr lang="en-GB" dirty="0"/>
              <a:t> </a:t>
            </a:r>
            <a:r>
              <a:rPr lang="en-GB" dirty="0" err="1"/>
              <a:t>titularul</a:t>
            </a:r>
            <a:r>
              <a:rPr lang="en-GB" dirty="0"/>
              <a:t> </a:t>
            </a:r>
            <a:r>
              <a:rPr lang="en-GB" dirty="0" err="1"/>
              <a:t>dreptului</a:t>
            </a:r>
            <a:r>
              <a:rPr lang="en-GB" dirty="0"/>
              <a:t> </a:t>
            </a:r>
            <a:r>
              <a:rPr lang="en-GB" b="1" dirty="0" err="1"/>
              <a:t>înregistrează</a:t>
            </a:r>
            <a:r>
              <a:rPr lang="en-GB" b="1" dirty="0"/>
              <a:t> </a:t>
            </a:r>
            <a:r>
              <a:rPr lang="en-GB" dirty="0" err="1"/>
              <a:t>cererea</a:t>
            </a:r>
            <a:r>
              <a:rPr lang="en-GB" dirty="0"/>
              <a:t> de </a:t>
            </a:r>
            <a:r>
              <a:rPr lang="en-GB" dirty="0" err="1"/>
              <a:t>acordare</a:t>
            </a:r>
            <a:r>
              <a:rPr lang="en-GB" dirty="0"/>
              <a:t> a </a:t>
            </a:r>
            <a:r>
              <a:rPr lang="en-GB" dirty="0" err="1"/>
              <a:t>venitului</a:t>
            </a:r>
            <a:r>
              <a:rPr lang="en-GB" dirty="0"/>
              <a:t> minim de </a:t>
            </a:r>
            <a:r>
              <a:rPr lang="en-GB" dirty="0" err="1"/>
              <a:t>incluziune</a:t>
            </a:r>
            <a:r>
              <a:rPr lang="en-GB" dirty="0"/>
              <a:t>, </a:t>
            </a:r>
            <a:r>
              <a:rPr lang="en-GB" dirty="0" err="1"/>
              <a:t>însoţită</a:t>
            </a:r>
            <a:r>
              <a:rPr lang="en-GB" dirty="0"/>
              <a:t> de </a:t>
            </a:r>
            <a:r>
              <a:rPr lang="en-GB" dirty="0" err="1"/>
              <a:t>documentele</a:t>
            </a:r>
            <a:r>
              <a:rPr lang="en-GB" dirty="0"/>
              <a:t> </a:t>
            </a:r>
            <a:r>
              <a:rPr lang="en-GB" dirty="0" err="1"/>
              <a:t>doveditoare</a:t>
            </a:r>
            <a:r>
              <a:rPr lang="en-GB" dirty="0"/>
              <a:t> </a:t>
            </a:r>
            <a:r>
              <a:rPr lang="en-GB" dirty="0" err="1"/>
              <a:t>şi</a:t>
            </a:r>
            <a:r>
              <a:rPr lang="en-GB" dirty="0"/>
              <a:t> </a:t>
            </a:r>
            <a:r>
              <a:rPr lang="en-GB" dirty="0" err="1"/>
              <a:t>angajamentul</a:t>
            </a:r>
            <a:r>
              <a:rPr lang="en-GB" dirty="0"/>
              <a:t> de </a:t>
            </a:r>
            <a:r>
              <a:rPr lang="en-GB" dirty="0" err="1"/>
              <a:t>plată</a:t>
            </a:r>
            <a:r>
              <a:rPr lang="en-GB" dirty="0"/>
              <a:t>, </a:t>
            </a:r>
            <a:r>
              <a:rPr lang="en-GB" dirty="0" err="1"/>
              <a:t>inclusiv</a:t>
            </a:r>
            <a:r>
              <a:rPr lang="en-GB" dirty="0"/>
              <a:t> </a:t>
            </a:r>
            <a:r>
              <a:rPr lang="en-GB" dirty="0" err="1"/>
              <a:t>în</a:t>
            </a:r>
            <a:r>
              <a:rPr lang="en-GB" dirty="0"/>
              <a:t> </a:t>
            </a:r>
            <a:r>
              <a:rPr lang="en-GB" dirty="0" err="1"/>
              <a:t>cazul</a:t>
            </a:r>
            <a:r>
              <a:rPr lang="en-GB" dirty="0"/>
              <a:t> </a:t>
            </a:r>
            <a:r>
              <a:rPr lang="en-GB" dirty="0" err="1"/>
              <a:t>cetăţenilor</a:t>
            </a:r>
            <a:r>
              <a:rPr lang="en-GB" dirty="0"/>
              <a:t> </a:t>
            </a:r>
            <a:r>
              <a:rPr lang="en-GB" dirty="0" err="1"/>
              <a:t>străini</a:t>
            </a:r>
            <a:r>
              <a:rPr lang="en-GB" dirty="0"/>
              <a:t> </a:t>
            </a:r>
            <a:r>
              <a:rPr lang="en-GB" dirty="0" err="1"/>
              <a:t>sau</a:t>
            </a:r>
            <a:r>
              <a:rPr lang="en-GB" dirty="0"/>
              <a:t> </a:t>
            </a:r>
            <a:r>
              <a:rPr lang="en-GB" dirty="0" err="1"/>
              <a:t>apatrizi</a:t>
            </a:r>
            <a:r>
              <a:rPr lang="en-GB" dirty="0"/>
              <a:t>, </a:t>
            </a:r>
            <a:r>
              <a:rPr lang="en-GB" dirty="0" err="1"/>
              <a:t>precum</a:t>
            </a:r>
            <a:r>
              <a:rPr lang="en-GB" dirty="0"/>
              <a:t> </a:t>
            </a:r>
            <a:r>
              <a:rPr lang="en-GB" dirty="0" err="1"/>
              <a:t>şi</a:t>
            </a:r>
            <a:r>
              <a:rPr lang="en-GB" dirty="0"/>
              <a:t> al </a:t>
            </a:r>
            <a:r>
              <a:rPr lang="en-GB" dirty="0" err="1"/>
              <a:t>persoanelor</a:t>
            </a:r>
            <a:r>
              <a:rPr lang="en-GB" dirty="0"/>
              <a:t> </a:t>
            </a:r>
            <a:r>
              <a:rPr lang="en-GB" dirty="0" err="1"/>
              <a:t>fără</a:t>
            </a:r>
            <a:r>
              <a:rPr lang="en-GB" dirty="0"/>
              <a:t> </a:t>
            </a:r>
            <a:r>
              <a:rPr lang="en-GB" dirty="0" err="1"/>
              <a:t>adăpost</a:t>
            </a:r>
            <a:r>
              <a:rPr lang="en-GB" dirty="0"/>
              <a:t>, </a:t>
            </a:r>
            <a:r>
              <a:rPr lang="en-GB" dirty="0" err="1"/>
              <a:t>depusă</a:t>
            </a:r>
            <a:r>
              <a:rPr lang="en-GB" dirty="0"/>
              <a:t> </a:t>
            </a:r>
            <a:r>
              <a:rPr lang="en-GB" dirty="0" err="1"/>
              <a:t>pe</a:t>
            </a:r>
            <a:r>
              <a:rPr lang="en-GB" dirty="0"/>
              <a:t> </a:t>
            </a:r>
            <a:r>
              <a:rPr lang="en-GB" dirty="0" err="1"/>
              <a:t>suport</a:t>
            </a:r>
            <a:r>
              <a:rPr lang="en-GB" dirty="0"/>
              <a:t> </a:t>
            </a:r>
            <a:r>
              <a:rPr lang="en-GB" dirty="0" err="1"/>
              <a:t>hârtie</a:t>
            </a:r>
            <a:r>
              <a:rPr lang="en-GB" dirty="0"/>
              <a:t> </a:t>
            </a:r>
            <a:r>
              <a:rPr lang="en-GB" dirty="0" err="1"/>
              <a:t>sau</a:t>
            </a:r>
            <a:r>
              <a:rPr lang="en-GB" dirty="0"/>
              <a:t> </a:t>
            </a:r>
            <a:r>
              <a:rPr lang="en-GB" dirty="0" err="1"/>
              <a:t>transmisă</a:t>
            </a:r>
            <a:r>
              <a:rPr lang="en-GB" dirty="0"/>
              <a:t> electronic (art.32);</a:t>
            </a:r>
            <a:endParaRPr lang="en-GB" dirty="0"/>
          </a:p>
          <a:p>
            <a:pPr algn="just"/>
            <a:r>
              <a:rPr lang="en-GB" dirty="0" err="1"/>
              <a:t>cererile</a:t>
            </a:r>
            <a:r>
              <a:rPr lang="en-GB" dirty="0"/>
              <a:t>, </a:t>
            </a:r>
            <a:r>
              <a:rPr lang="en-GB" dirty="0" err="1"/>
              <a:t>declaraţiile</a:t>
            </a:r>
            <a:r>
              <a:rPr lang="en-GB" dirty="0"/>
              <a:t> </a:t>
            </a:r>
            <a:r>
              <a:rPr lang="en-GB" dirty="0" err="1"/>
              <a:t>şi</a:t>
            </a:r>
            <a:r>
              <a:rPr lang="en-GB" dirty="0"/>
              <a:t> </a:t>
            </a:r>
            <a:r>
              <a:rPr lang="en-GB" dirty="0" err="1"/>
              <a:t>documentele</a:t>
            </a:r>
            <a:r>
              <a:rPr lang="en-GB" dirty="0"/>
              <a:t> </a:t>
            </a:r>
            <a:r>
              <a:rPr lang="en-GB" dirty="0" err="1"/>
              <a:t>depuse</a:t>
            </a:r>
            <a:r>
              <a:rPr lang="en-GB" dirty="0"/>
              <a:t> </a:t>
            </a:r>
            <a:r>
              <a:rPr lang="en-GB" dirty="0" err="1"/>
              <a:t>în</a:t>
            </a:r>
            <a:r>
              <a:rPr lang="en-GB" dirty="0"/>
              <a:t> </a:t>
            </a:r>
            <a:r>
              <a:rPr lang="en-GB" dirty="0" err="1"/>
              <a:t>vederea</a:t>
            </a:r>
            <a:r>
              <a:rPr lang="en-GB" dirty="0"/>
              <a:t> </a:t>
            </a:r>
            <a:r>
              <a:rPr lang="en-GB" dirty="0" err="1"/>
              <a:t>acordării</a:t>
            </a:r>
            <a:r>
              <a:rPr lang="en-GB" dirty="0"/>
              <a:t> </a:t>
            </a:r>
            <a:r>
              <a:rPr lang="en-GB" dirty="0" err="1"/>
              <a:t>venitului</a:t>
            </a:r>
            <a:r>
              <a:rPr lang="en-GB" dirty="0"/>
              <a:t> minim de </a:t>
            </a:r>
            <a:r>
              <a:rPr lang="en-GB" dirty="0" err="1"/>
              <a:t>incluziune</a:t>
            </a:r>
            <a:r>
              <a:rPr lang="en-GB" dirty="0"/>
              <a:t> se </a:t>
            </a:r>
            <a:r>
              <a:rPr lang="en-GB" dirty="0" err="1"/>
              <a:t>prelucrează</a:t>
            </a:r>
            <a:r>
              <a:rPr lang="en-GB" dirty="0"/>
              <a:t> </a:t>
            </a:r>
            <a:r>
              <a:rPr lang="en-GB" dirty="0" err="1"/>
              <a:t>în</a:t>
            </a:r>
            <a:r>
              <a:rPr lang="en-GB" dirty="0"/>
              <a:t> format electronic de </a:t>
            </a:r>
            <a:r>
              <a:rPr lang="en-GB" dirty="0" err="1"/>
              <a:t>către</a:t>
            </a:r>
            <a:r>
              <a:rPr lang="en-GB" dirty="0"/>
              <a:t> </a:t>
            </a:r>
            <a:r>
              <a:rPr lang="en-GB" dirty="0" err="1"/>
              <a:t>personalul</a:t>
            </a:r>
            <a:r>
              <a:rPr lang="en-GB" dirty="0"/>
              <a:t> </a:t>
            </a:r>
            <a:r>
              <a:rPr lang="en-GB" dirty="0" err="1"/>
              <a:t>serviciului</a:t>
            </a:r>
            <a:r>
              <a:rPr lang="en-GB" dirty="0"/>
              <a:t> public de </a:t>
            </a:r>
            <a:r>
              <a:rPr lang="en-GB" dirty="0" err="1"/>
              <a:t>asistenţă</a:t>
            </a:r>
            <a:r>
              <a:rPr lang="en-GB" dirty="0"/>
              <a:t> </a:t>
            </a:r>
            <a:r>
              <a:rPr lang="en-GB" dirty="0" err="1"/>
              <a:t>socială</a:t>
            </a:r>
            <a:r>
              <a:rPr lang="en-GB" dirty="0"/>
              <a:t> de la </a:t>
            </a:r>
            <a:r>
              <a:rPr lang="en-GB" dirty="0" err="1"/>
              <a:t>nivelul</a:t>
            </a:r>
            <a:r>
              <a:rPr lang="en-GB" dirty="0"/>
              <a:t> </a:t>
            </a:r>
            <a:r>
              <a:rPr lang="en-GB" dirty="0" err="1"/>
              <a:t>primăriei</a:t>
            </a:r>
            <a:r>
              <a:rPr lang="en-GB" dirty="0"/>
              <a:t> </a:t>
            </a:r>
            <a:r>
              <a:rPr lang="en-GB" dirty="0" err="1"/>
              <a:t>comunei</a:t>
            </a:r>
            <a:r>
              <a:rPr lang="en-GB" dirty="0"/>
              <a:t>, </a:t>
            </a:r>
            <a:r>
              <a:rPr lang="en-GB" dirty="0" err="1"/>
              <a:t>oraşului</a:t>
            </a:r>
            <a:r>
              <a:rPr lang="en-GB" dirty="0"/>
              <a:t>, </a:t>
            </a:r>
            <a:r>
              <a:rPr lang="en-GB" dirty="0" err="1"/>
              <a:t>municipiului</a:t>
            </a:r>
            <a:r>
              <a:rPr lang="en-GB" dirty="0"/>
              <a:t> </a:t>
            </a:r>
            <a:r>
              <a:rPr lang="en-GB" dirty="0" err="1"/>
              <a:t>sau</a:t>
            </a:r>
            <a:r>
              <a:rPr lang="en-GB" dirty="0"/>
              <a:t> a </a:t>
            </a:r>
            <a:r>
              <a:rPr lang="en-GB" dirty="0" err="1"/>
              <a:t>sectorului</a:t>
            </a:r>
            <a:r>
              <a:rPr lang="en-GB" dirty="0"/>
              <a:t> </a:t>
            </a:r>
            <a:r>
              <a:rPr lang="en-GB" dirty="0" err="1"/>
              <a:t>municipiului</a:t>
            </a:r>
            <a:r>
              <a:rPr lang="en-GB" dirty="0"/>
              <a:t> </a:t>
            </a:r>
            <a:r>
              <a:rPr lang="en-GB" dirty="0" err="1"/>
              <a:t>Bucureşti</a:t>
            </a:r>
            <a:r>
              <a:rPr lang="en-GB" dirty="0"/>
              <a:t> </a:t>
            </a:r>
            <a:r>
              <a:rPr lang="en-GB" dirty="0" err="1"/>
              <a:t>în</a:t>
            </a:r>
            <a:r>
              <a:rPr lang="en-GB" dirty="0"/>
              <a:t> a </a:t>
            </a:r>
            <a:r>
              <a:rPr lang="en-GB" dirty="0" err="1"/>
              <a:t>cărui</a:t>
            </a:r>
            <a:r>
              <a:rPr lang="en-GB" dirty="0"/>
              <a:t> </a:t>
            </a:r>
            <a:r>
              <a:rPr lang="en-GB" dirty="0" err="1"/>
              <a:t>rază</a:t>
            </a:r>
            <a:r>
              <a:rPr lang="en-GB" dirty="0"/>
              <a:t> </a:t>
            </a:r>
            <a:r>
              <a:rPr lang="en-GB" dirty="0" err="1"/>
              <a:t>teritorială</a:t>
            </a:r>
            <a:r>
              <a:rPr lang="en-GB" dirty="0"/>
              <a:t> </a:t>
            </a:r>
            <a:r>
              <a:rPr lang="en-GB" dirty="0" err="1"/>
              <a:t>îşi</a:t>
            </a:r>
            <a:r>
              <a:rPr lang="en-GB" dirty="0"/>
              <a:t> are </a:t>
            </a:r>
            <a:r>
              <a:rPr lang="en-GB" dirty="0" err="1"/>
              <a:t>domiciliul</a:t>
            </a:r>
            <a:r>
              <a:rPr lang="en-GB" dirty="0"/>
              <a:t> </a:t>
            </a:r>
            <a:r>
              <a:rPr lang="en-GB" dirty="0" err="1"/>
              <a:t>ori</a:t>
            </a:r>
            <a:r>
              <a:rPr lang="en-GB" dirty="0"/>
              <a:t> </a:t>
            </a:r>
            <a:r>
              <a:rPr lang="en-GB" dirty="0" err="1"/>
              <a:t>reşedinţa</a:t>
            </a:r>
            <a:r>
              <a:rPr lang="en-GB" dirty="0"/>
              <a:t> </a:t>
            </a:r>
            <a:r>
              <a:rPr lang="en-GB" dirty="0" err="1"/>
              <a:t>sau</a:t>
            </a:r>
            <a:r>
              <a:rPr lang="en-GB" dirty="0"/>
              <a:t>, </a:t>
            </a:r>
            <a:r>
              <a:rPr lang="en-GB" dirty="0" err="1"/>
              <a:t>după</a:t>
            </a:r>
            <a:r>
              <a:rPr lang="en-GB" dirty="0"/>
              <a:t> </a:t>
            </a:r>
            <a:r>
              <a:rPr lang="en-GB" dirty="0" err="1"/>
              <a:t>caz</a:t>
            </a:r>
            <a:r>
              <a:rPr lang="en-GB" dirty="0"/>
              <a:t>, </a:t>
            </a:r>
            <a:r>
              <a:rPr lang="en-GB" dirty="0" err="1"/>
              <a:t>trăieşte</a:t>
            </a:r>
            <a:r>
              <a:rPr lang="en-GB" dirty="0"/>
              <a:t> </a:t>
            </a:r>
            <a:r>
              <a:rPr lang="en-GB" dirty="0" err="1"/>
              <a:t>titularul</a:t>
            </a:r>
            <a:r>
              <a:rPr lang="en-GB" dirty="0"/>
              <a:t> </a:t>
            </a:r>
            <a:r>
              <a:rPr lang="en-GB" dirty="0" err="1"/>
              <a:t>dreptului</a:t>
            </a:r>
            <a:r>
              <a:rPr lang="en-GB" dirty="0"/>
              <a:t>, </a:t>
            </a:r>
            <a:r>
              <a:rPr lang="en-GB" dirty="0" err="1"/>
              <a:t>în</a:t>
            </a:r>
            <a:r>
              <a:rPr lang="en-GB" dirty="0"/>
              <a:t> </a:t>
            </a:r>
            <a:r>
              <a:rPr lang="en-GB" dirty="0" err="1"/>
              <a:t>cadrul</a:t>
            </a:r>
            <a:r>
              <a:rPr lang="en-GB" dirty="0"/>
              <a:t> </a:t>
            </a:r>
            <a:r>
              <a:rPr lang="en-GB" dirty="0" err="1"/>
              <a:t>sistemului</a:t>
            </a:r>
            <a:r>
              <a:rPr lang="en-GB" dirty="0"/>
              <a:t> </a:t>
            </a:r>
            <a:r>
              <a:rPr lang="en-GB" dirty="0" err="1"/>
              <a:t>informatic</a:t>
            </a:r>
            <a:r>
              <a:rPr lang="en-GB" dirty="0"/>
              <a:t> </a:t>
            </a:r>
            <a:r>
              <a:rPr lang="en-GB" dirty="0" err="1"/>
              <a:t>pentru</a:t>
            </a:r>
            <a:r>
              <a:rPr lang="en-GB" dirty="0"/>
              <a:t> </a:t>
            </a:r>
            <a:r>
              <a:rPr lang="en-GB" dirty="0" err="1"/>
              <a:t>domeniul</a:t>
            </a:r>
            <a:r>
              <a:rPr lang="en-GB" dirty="0"/>
              <a:t> </a:t>
            </a:r>
            <a:r>
              <a:rPr lang="en-GB" dirty="0" err="1"/>
              <a:t>asistenţei</a:t>
            </a:r>
            <a:r>
              <a:rPr lang="en-GB" dirty="0"/>
              <a:t> </a:t>
            </a:r>
            <a:r>
              <a:rPr lang="en-GB" dirty="0" err="1"/>
              <a:t>sociale</a:t>
            </a:r>
            <a:r>
              <a:rPr lang="en-GB" dirty="0"/>
              <a:t>, </a:t>
            </a:r>
            <a:r>
              <a:rPr lang="en-GB" dirty="0" err="1"/>
              <a:t>respectiv</a:t>
            </a:r>
            <a:r>
              <a:rPr lang="en-GB" dirty="0"/>
              <a:t> </a:t>
            </a:r>
            <a:r>
              <a:rPr lang="en-GB" dirty="0" err="1"/>
              <a:t>Sistemul</a:t>
            </a:r>
            <a:r>
              <a:rPr lang="en-GB" dirty="0"/>
              <a:t> </a:t>
            </a:r>
            <a:r>
              <a:rPr lang="en-GB" dirty="0" err="1"/>
              <a:t>naţional</a:t>
            </a:r>
            <a:r>
              <a:rPr lang="en-GB" dirty="0"/>
              <a:t> </a:t>
            </a:r>
            <a:r>
              <a:rPr lang="en-GB" dirty="0" err="1"/>
              <a:t>informatic</a:t>
            </a:r>
            <a:r>
              <a:rPr lang="en-GB" dirty="0"/>
              <a:t> </a:t>
            </a:r>
            <a:r>
              <a:rPr lang="en-GB" dirty="0" err="1"/>
              <a:t>pentru</a:t>
            </a:r>
            <a:r>
              <a:rPr lang="en-GB" dirty="0"/>
              <a:t> </a:t>
            </a:r>
            <a:r>
              <a:rPr lang="en-GB" dirty="0" err="1"/>
              <a:t>asistenţă</a:t>
            </a:r>
            <a:r>
              <a:rPr lang="en-GB" dirty="0"/>
              <a:t> </a:t>
            </a:r>
            <a:r>
              <a:rPr lang="en-GB" dirty="0" err="1"/>
              <a:t>socială</a:t>
            </a:r>
            <a:r>
              <a:rPr lang="en-GB" dirty="0"/>
              <a:t>, </a:t>
            </a:r>
            <a:r>
              <a:rPr lang="en-GB" dirty="0" err="1"/>
              <a:t>denumit</a:t>
            </a:r>
            <a:r>
              <a:rPr lang="en-GB" dirty="0"/>
              <a:t> SNIAS (art.32);</a:t>
            </a:r>
            <a:endParaRPr lang="en-GB" dirty="0"/>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5916706"/>
            <a:ext cx="1840166" cy="71490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87095" y="6202686"/>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5035" y="1281953"/>
            <a:ext cx="10396549" cy="4858871"/>
          </a:xfrm>
        </p:spPr>
        <p:txBody>
          <a:bodyPr>
            <a:normAutofit fontScale="70000" lnSpcReduction="20000"/>
          </a:bodyPr>
          <a:lstStyle/>
          <a:p>
            <a:pPr algn="just"/>
            <a:r>
              <a:rPr lang="en-GB" dirty="0" err="1"/>
              <a:t>personalul</a:t>
            </a:r>
            <a:r>
              <a:rPr lang="en-GB" dirty="0"/>
              <a:t> din </a:t>
            </a:r>
            <a:r>
              <a:rPr lang="en-GB" dirty="0" err="1"/>
              <a:t>cadrul</a:t>
            </a:r>
            <a:r>
              <a:rPr lang="en-GB" dirty="0"/>
              <a:t> </a:t>
            </a:r>
            <a:r>
              <a:rPr lang="en-GB" dirty="0" err="1"/>
              <a:t>serviciilor</a:t>
            </a:r>
            <a:r>
              <a:rPr lang="en-GB" dirty="0"/>
              <a:t> </a:t>
            </a:r>
            <a:r>
              <a:rPr lang="en-GB" dirty="0" err="1"/>
              <a:t>publice</a:t>
            </a:r>
            <a:r>
              <a:rPr lang="en-GB" dirty="0"/>
              <a:t> de </a:t>
            </a:r>
            <a:r>
              <a:rPr lang="en-GB" dirty="0" err="1"/>
              <a:t>asistenţă</a:t>
            </a:r>
            <a:r>
              <a:rPr lang="en-GB" dirty="0"/>
              <a:t> </a:t>
            </a:r>
            <a:r>
              <a:rPr lang="en-GB" dirty="0" err="1"/>
              <a:t>socială</a:t>
            </a:r>
            <a:r>
              <a:rPr lang="en-GB" dirty="0"/>
              <a:t> de la </a:t>
            </a:r>
            <a:r>
              <a:rPr lang="en-GB" dirty="0" err="1"/>
              <a:t>nivelul</a:t>
            </a:r>
            <a:r>
              <a:rPr lang="en-GB" dirty="0"/>
              <a:t> </a:t>
            </a:r>
            <a:r>
              <a:rPr lang="en-GB" dirty="0" err="1"/>
              <a:t>primăriilor</a:t>
            </a:r>
            <a:r>
              <a:rPr lang="en-GB" dirty="0"/>
              <a:t> </a:t>
            </a:r>
            <a:r>
              <a:rPr lang="en-GB" dirty="0" err="1"/>
              <a:t>comunei</a:t>
            </a:r>
            <a:r>
              <a:rPr lang="en-GB" dirty="0"/>
              <a:t>, </a:t>
            </a:r>
            <a:r>
              <a:rPr lang="en-GB" dirty="0" err="1"/>
              <a:t>oraşului</a:t>
            </a:r>
            <a:r>
              <a:rPr lang="en-GB" dirty="0"/>
              <a:t>, </a:t>
            </a:r>
            <a:r>
              <a:rPr lang="en-GB" dirty="0" err="1"/>
              <a:t>municipiului</a:t>
            </a:r>
            <a:r>
              <a:rPr lang="en-GB" dirty="0"/>
              <a:t> </a:t>
            </a:r>
            <a:r>
              <a:rPr lang="en-GB" dirty="0" err="1"/>
              <a:t>sau</a:t>
            </a:r>
            <a:r>
              <a:rPr lang="en-GB" dirty="0"/>
              <a:t> a </a:t>
            </a:r>
            <a:r>
              <a:rPr lang="en-GB" dirty="0" err="1"/>
              <a:t>sectorului</a:t>
            </a:r>
            <a:r>
              <a:rPr lang="en-GB" dirty="0"/>
              <a:t> </a:t>
            </a:r>
            <a:r>
              <a:rPr lang="en-GB" dirty="0" err="1"/>
              <a:t>municipiului</a:t>
            </a:r>
            <a:r>
              <a:rPr lang="en-GB" dirty="0"/>
              <a:t> </a:t>
            </a:r>
            <a:r>
              <a:rPr lang="en-GB" dirty="0" err="1"/>
              <a:t>Bucureşti</a:t>
            </a:r>
            <a:r>
              <a:rPr lang="en-GB" dirty="0"/>
              <a:t> </a:t>
            </a:r>
            <a:r>
              <a:rPr lang="en-GB" dirty="0" err="1"/>
              <a:t>va</a:t>
            </a:r>
            <a:r>
              <a:rPr lang="en-GB" dirty="0"/>
              <a:t> </a:t>
            </a:r>
            <a:r>
              <a:rPr lang="en-GB" dirty="0" err="1"/>
              <a:t>utiliza</a:t>
            </a:r>
            <a:r>
              <a:rPr lang="en-GB" dirty="0"/>
              <a:t> SNIAS </a:t>
            </a:r>
            <a:r>
              <a:rPr lang="en-GB" dirty="0" err="1"/>
              <a:t>pentru</a:t>
            </a:r>
            <a:r>
              <a:rPr lang="en-GB" dirty="0"/>
              <a:t> </a:t>
            </a:r>
            <a:r>
              <a:rPr lang="en-GB" dirty="0" err="1"/>
              <a:t>prelucrarea</a:t>
            </a:r>
            <a:r>
              <a:rPr lang="en-GB" dirty="0"/>
              <a:t> </a:t>
            </a:r>
            <a:r>
              <a:rPr lang="en-GB" dirty="0" err="1"/>
              <a:t>cererilor</a:t>
            </a:r>
            <a:r>
              <a:rPr lang="en-GB" dirty="0"/>
              <a:t>, </a:t>
            </a:r>
            <a:r>
              <a:rPr lang="en-GB" dirty="0" err="1"/>
              <a:t>declaraţiilor</a:t>
            </a:r>
            <a:r>
              <a:rPr lang="en-GB" dirty="0"/>
              <a:t> </a:t>
            </a:r>
            <a:r>
              <a:rPr lang="en-GB" dirty="0" err="1"/>
              <a:t>şi</a:t>
            </a:r>
            <a:r>
              <a:rPr lang="en-GB" dirty="0"/>
              <a:t> </a:t>
            </a:r>
            <a:r>
              <a:rPr lang="en-GB" dirty="0" err="1"/>
              <a:t>documentelor</a:t>
            </a:r>
            <a:r>
              <a:rPr lang="en-GB" dirty="0"/>
              <a:t> </a:t>
            </a:r>
            <a:r>
              <a:rPr lang="en-GB" dirty="0" err="1"/>
              <a:t>depuse</a:t>
            </a:r>
            <a:r>
              <a:rPr lang="en-GB" dirty="0"/>
              <a:t> </a:t>
            </a:r>
            <a:r>
              <a:rPr lang="en-GB" dirty="0" err="1"/>
              <a:t>în</a:t>
            </a:r>
            <a:r>
              <a:rPr lang="en-GB" dirty="0"/>
              <a:t> </a:t>
            </a:r>
            <a:r>
              <a:rPr lang="en-GB" dirty="0" err="1"/>
              <a:t>vederea</a:t>
            </a:r>
            <a:r>
              <a:rPr lang="en-GB" dirty="0"/>
              <a:t> </a:t>
            </a:r>
            <a:r>
              <a:rPr lang="en-GB" dirty="0" err="1"/>
              <a:t>acordării</a:t>
            </a:r>
            <a:r>
              <a:rPr lang="en-GB" dirty="0"/>
              <a:t> </a:t>
            </a:r>
            <a:r>
              <a:rPr lang="en-GB" dirty="0" err="1"/>
              <a:t>venitului</a:t>
            </a:r>
            <a:r>
              <a:rPr lang="en-GB" dirty="0"/>
              <a:t> minim de </a:t>
            </a:r>
            <a:r>
              <a:rPr lang="en-GB" dirty="0" err="1"/>
              <a:t>incluziune</a:t>
            </a:r>
            <a:r>
              <a:rPr lang="en-GB" dirty="0"/>
              <a:t> (art.32);</a:t>
            </a:r>
            <a:endParaRPr lang="en-GB" dirty="0"/>
          </a:p>
          <a:p>
            <a:pPr algn="just"/>
            <a:r>
              <a:rPr lang="ro-RO" dirty="0"/>
              <a:t>î</a:t>
            </a:r>
            <a:r>
              <a:rPr lang="en-GB" dirty="0"/>
              <a:t>n </a:t>
            </a:r>
            <a:r>
              <a:rPr lang="en-GB" dirty="0" err="1"/>
              <a:t>situaţia</a:t>
            </a:r>
            <a:r>
              <a:rPr lang="en-GB" dirty="0"/>
              <a:t> </a:t>
            </a:r>
            <a:r>
              <a:rPr lang="en-GB" dirty="0" err="1"/>
              <a:t>în</a:t>
            </a:r>
            <a:r>
              <a:rPr lang="en-GB" dirty="0"/>
              <a:t> care </a:t>
            </a:r>
            <a:r>
              <a:rPr lang="en-GB" dirty="0" err="1"/>
              <a:t>există</a:t>
            </a:r>
            <a:r>
              <a:rPr lang="en-GB" dirty="0"/>
              <a:t> </a:t>
            </a:r>
            <a:r>
              <a:rPr lang="en-GB" dirty="0" err="1"/>
              <a:t>informaţii</a:t>
            </a:r>
            <a:r>
              <a:rPr lang="en-GB" dirty="0"/>
              <a:t> </a:t>
            </a:r>
            <a:r>
              <a:rPr lang="en-GB" dirty="0" err="1"/>
              <a:t>sau</a:t>
            </a:r>
            <a:r>
              <a:rPr lang="en-GB" dirty="0"/>
              <a:t> </a:t>
            </a:r>
            <a:r>
              <a:rPr lang="en-GB" dirty="0" err="1"/>
              <a:t>suspiciuni</a:t>
            </a:r>
            <a:r>
              <a:rPr lang="en-GB" dirty="0"/>
              <a:t> </a:t>
            </a:r>
            <a:r>
              <a:rPr lang="en-GB" dirty="0" err="1"/>
              <a:t>privind</a:t>
            </a:r>
            <a:r>
              <a:rPr lang="en-GB" dirty="0"/>
              <a:t> </a:t>
            </a:r>
            <a:r>
              <a:rPr lang="en-GB" dirty="0" err="1"/>
              <a:t>veridicitatea</a:t>
            </a:r>
            <a:r>
              <a:rPr lang="en-GB" dirty="0"/>
              <a:t> </a:t>
            </a:r>
            <a:r>
              <a:rPr lang="en-GB" dirty="0" err="1"/>
              <a:t>datelor</a:t>
            </a:r>
            <a:r>
              <a:rPr lang="en-GB" dirty="0"/>
              <a:t> </a:t>
            </a:r>
            <a:r>
              <a:rPr lang="en-GB" dirty="0" err="1"/>
              <a:t>cuprinse</a:t>
            </a:r>
            <a:r>
              <a:rPr lang="en-GB" dirty="0"/>
              <a:t> </a:t>
            </a:r>
            <a:r>
              <a:rPr lang="en-GB" dirty="0" err="1"/>
              <a:t>în</a:t>
            </a:r>
            <a:r>
              <a:rPr lang="en-GB" dirty="0"/>
              <a:t> </a:t>
            </a:r>
            <a:r>
              <a:rPr lang="en-GB" dirty="0" err="1"/>
              <a:t>cerere</a:t>
            </a:r>
            <a:r>
              <a:rPr lang="en-GB" dirty="0"/>
              <a:t>, </a:t>
            </a:r>
            <a:r>
              <a:rPr lang="en-GB" dirty="0" err="1"/>
              <a:t>primarul</a:t>
            </a:r>
            <a:r>
              <a:rPr lang="en-GB" dirty="0"/>
              <a:t> </a:t>
            </a:r>
            <a:r>
              <a:rPr lang="en-GB" dirty="0" err="1"/>
              <a:t>dispune</a:t>
            </a:r>
            <a:r>
              <a:rPr lang="en-GB" dirty="0"/>
              <a:t> </a:t>
            </a:r>
            <a:r>
              <a:rPr lang="en-GB" dirty="0" err="1"/>
              <a:t>efectuarea</a:t>
            </a:r>
            <a:r>
              <a:rPr lang="en-GB" dirty="0"/>
              <a:t> </a:t>
            </a:r>
            <a:r>
              <a:rPr lang="en-GB" dirty="0" err="1"/>
              <a:t>verificării</a:t>
            </a:r>
            <a:r>
              <a:rPr lang="en-GB" dirty="0"/>
              <a:t> </a:t>
            </a:r>
            <a:r>
              <a:rPr lang="en-GB" dirty="0" err="1"/>
              <a:t>în</a:t>
            </a:r>
            <a:r>
              <a:rPr lang="en-GB" dirty="0"/>
              <a:t> </a:t>
            </a:r>
            <a:r>
              <a:rPr lang="en-GB" dirty="0" err="1"/>
              <a:t>teren</a:t>
            </a:r>
            <a:r>
              <a:rPr lang="en-GB" dirty="0"/>
              <a:t>, </a:t>
            </a:r>
            <a:r>
              <a:rPr lang="en-GB" dirty="0" err="1"/>
              <a:t>în</a:t>
            </a:r>
            <a:r>
              <a:rPr lang="en-GB" dirty="0"/>
              <a:t> </a:t>
            </a:r>
            <a:r>
              <a:rPr lang="en-GB" dirty="0" err="1"/>
              <a:t>termen</a:t>
            </a:r>
            <a:r>
              <a:rPr lang="en-GB" dirty="0"/>
              <a:t> de maximum 5 </a:t>
            </a:r>
            <a:r>
              <a:rPr lang="en-GB" dirty="0" err="1"/>
              <a:t>zile</a:t>
            </a:r>
            <a:r>
              <a:rPr lang="en-GB" dirty="0"/>
              <a:t> de la data </a:t>
            </a:r>
            <a:r>
              <a:rPr lang="en-GB" dirty="0" err="1"/>
              <a:t>înregistrării</a:t>
            </a:r>
            <a:r>
              <a:rPr lang="en-GB" dirty="0"/>
              <a:t> </a:t>
            </a:r>
            <a:r>
              <a:rPr lang="en-GB" dirty="0" err="1"/>
              <a:t>cererii</a:t>
            </a:r>
            <a:r>
              <a:rPr lang="en-GB" dirty="0"/>
              <a:t>, la </a:t>
            </a:r>
            <a:r>
              <a:rPr lang="en-GB" dirty="0" err="1"/>
              <a:t>solicitanţii</a:t>
            </a:r>
            <a:r>
              <a:rPr lang="en-GB" dirty="0"/>
              <a:t> </a:t>
            </a:r>
            <a:r>
              <a:rPr lang="en-GB" dirty="0" err="1"/>
              <a:t>semnalaţi</a:t>
            </a:r>
            <a:r>
              <a:rPr lang="en-GB" dirty="0"/>
              <a:t> de </a:t>
            </a:r>
            <a:r>
              <a:rPr lang="en-GB" dirty="0" err="1"/>
              <a:t>către</a:t>
            </a:r>
            <a:r>
              <a:rPr lang="en-GB" dirty="0"/>
              <a:t> </a:t>
            </a:r>
            <a:r>
              <a:rPr lang="en-GB" dirty="0" err="1"/>
              <a:t>personalul</a:t>
            </a:r>
            <a:r>
              <a:rPr lang="en-GB" dirty="0"/>
              <a:t> din </a:t>
            </a:r>
            <a:r>
              <a:rPr lang="en-GB" dirty="0" err="1"/>
              <a:t>cadrul</a:t>
            </a:r>
            <a:r>
              <a:rPr lang="en-GB" dirty="0"/>
              <a:t> </a:t>
            </a:r>
            <a:r>
              <a:rPr lang="en-GB" dirty="0" err="1"/>
              <a:t>serviciului</a:t>
            </a:r>
            <a:r>
              <a:rPr lang="en-GB" dirty="0"/>
              <a:t> public de </a:t>
            </a:r>
            <a:r>
              <a:rPr lang="en-GB" dirty="0" err="1"/>
              <a:t>asistenţă</a:t>
            </a:r>
            <a:r>
              <a:rPr lang="en-GB" dirty="0"/>
              <a:t> </a:t>
            </a:r>
            <a:r>
              <a:rPr lang="en-GB" dirty="0" err="1"/>
              <a:t>socială</a:t>
            </a:r>
            <a:r>
              <a:rPr lang="ro-RO" dirty="0"/>
              <a:t> </a:t>
            </a:r>
            <a:r>
              <a:rPr lang="en-GB" dirty="0"/>
              <a:t>(art.33);</a:t>
            </a:r>
            <a:endParaRPr lang="en-GB" dirty="0"/>
          </a:p>
          <a:p>
            <a:pPr algn="just"/>
            <a:r>
              <a:rPr lang="ro-RO" dirty="0"/>
              <a:t>î</a:t>
            </a:r>
            <a:r>
              <a:rPr lang="en-GB" dirty="0"/>
              <a:t>n </a:t>
            </a:r>
            <a:r>
              <a:rPr lang="en-GB" dirty="0" err="1"/>
              <a:t>cazul</a:t>
            </a:r>
            <a:r>
              <a:rPr lang="en-GB" dirty="0"/>
              <a:t> </a:t>
            </a:r>
            <a:r>
              <a:rPr lang="en-GB" dirty="0" err="1"/>
              <a:t>persoanelor</a:t>
            </a:r>
            <a:r>
              <a:rPr lang="en-GB" dirty="0"/>
              <a:t> </a:t>
            </a:r>
            <a:r>
              <a:rPr lang="en-GB" dirty="0" err="1"/>
              <a:t>singure</a:t>
            </a:r>
            <a:r>
              <a:rPr lang="en-GB" dirty="0"/>
              <a:t> </a:t>
            </a:r>
            <a:r>
              <a:rPr lang="en-GB" dirty="0" err="1"/>
              <a:t>şi</a:t>
            </a:r>
            <a:r>
              <a:rPr lang="en-GB" dirty="0"/>
              <a:t> </a:t>
            </a:r>
            <a:r>
              <a:rPr lang="en-GB" dirty="0" err="1"/>
              <a:t>familiilor</a:t>
            </a:r>
            <a:r>
              <a:rPr lang="en-GB" dirty="0"/>
              <a:t> </a:t>
            </a:r>
            <a:r>
              <a:rPr lang="en-GB" dirty="0" err="1"/>
              <a:t>beneficiare</a:t>
            </a:r>
            <a:r>
              <a:rPr lang="en-GB" dirty="0"/>
              <a:t> de </a:t>
            </a:r>
            <a:r>
              <a:rPr lang="en-GB" dirty="0" err="1"/>
              <a:t>venit</a:t>
            </a:r>
            <a:r>
              <a:rPr lang="en-GB" dirty="0"/>
              <a:t> minim de </a:t>
            </a:r>
            <a:r>
              <a:rPr lang="en-GB" dirty="0" err="1"/>
              <a:t>incluziune</a:t>
            </a:r>
            <a:r>
              <a:rPr lang="en-GB" dirty="0"/>
              <a:t> care </a:t>
            </a:r>
            <a:r>
              <a:rPr lang="en-GB" dirty="0" err="1"/>
              <a:t>solicită</a:t>
            </a:r>
            <a:r>
              <a:rPr lang="en-GB" dirty="0"/>
              <a:t> </a:t>
            </a:r>
            <a:r>
              <a:rPr lang="en-GB" dirty="0" err="1"/>
              <a:t>şi</a:t>
            </a:r>
            <a:r>
              <a:rPr lang="en-GB" dirty="0"/>
              <a:t>/</a:t>
            </a:r>
            <a:r>
              <a:rPr lang="en-GB" dirty="0" err="1"/>
              <a:t>sau</a:t>
            </a:r>
            <a:r>
              <a:rPr lang="en-GB" dirty="0"/>
              <a:t> </a:t>
            </a:r>
            <a:r>
              <a:rPr lang="en-GB" dirty="0" err="1"/>
              <a:t>primesc</a:t>
            </a:r>
            <a:r>
              <a:rPr lang="en-GB" dirty="0"/>
              <a:t> </a:t>
            </a:r>
            <a:r>
              <a:rPr lang="en-GB" dirty="0" err="1"/>
              <a:t>ajutorul</a:t>
            </a:r>
            <a:r>
              <a:rPr lang="en-GB" dirty="0"/>
              <a:t> </a:t>
            </a:r>
            <a:r>
              <a:rPr lang="en-GB" dirty="0" err="1"/>
              <a:t>pentru</a:t>
            </a:r>
            <a:r>
              <a:rPr lang="en-GB" dirty="0"/>
              <a:t> </a:t>
            </a:r>
            <a:r>
              <a:rPr lang="en-GB" dirty="0" err="1"/>
              <a:t>încălzire</a:t>
            </a:r>
            <a:r>
              <a:rPr lang="en-GB" dirty="0"/>
              <a:t> </a:t>
            </a:r>
            <a:r>
              <a:rPr lang="en-GB" dirty="0" err="1"/>
              <a:t>și</a:t>
            </a:r>
            <a:r>
              <a:rPr lang="en-GB" dirty="0"/>
              <a:t> </a:t>
            </a:r>
            <a:r>
              <a:rPr lang="en-GB" dirty="0" err="1"/>
              <a:t>suplimentul</a:t>
            </a:r>
            <a:r>
              <a:rPr lang="en-GB" dirty="0"/>
              <a:t> </a:t>
            </a:r>
            <a:r>
              <a:rPr lang="en-GB" dirty="0" err="1"/>
              <a:t>pentru</a:t>
            </a:r>
            <a:r>
              <a:rPr lang="en-GB" dirty="0"/>
              <a:t> </a:t>
            </a:r>
            <a:r>
              <a:rPr lang="en-GB" dirty="0" err="1"/>
              <a:t>energie</a:t>
            </a:r>
            <a:r>
              <a:rPr lang="en-GB" dirty="0"/>
              <a:t>, </a:t>
            </a:r>
            <a:r>
              <a:rPr lang="en-GB" dirty="0" err="1"/>
              <a:t>este</a:t>
            </a:r>
            <a:r>
              <a:rPr lang="en-GB" dirty="0"/>
              <a:t> </a:t>
            </a:r>
            <a:r>
              <a:rPr lang="en-GB" dirty="0" err="1"/>
              <a:t>obligatorie</a:t>
            </a:r>
            <a:r>
              <a:rPr lang="en-GB" dirty="0"/>
              <a:t> </a:t>
            </a:r>
            <a:r>
              <a:rPr lang="en-GB" dirty="0" err="1"/>
              <a:t>efectuarea</a:t>
            </a:r>
            <a:r>
              <a:rPr lang="en-GB" dirty="0"/>
              <a:t> </a:t>
            </a:r>
            <a:r>
              <a:rPr lang="en-GB" dirty="0" err="1"/>
              <a:t>anuală</a:t>
            </a:r>
            <a:r>
              <a:rPr lang="en-GB" dirty="0"/>
              <a:t> a </a:t>
            </a:r>
            <a:r>
              <a:rPr lang="en-GB" dirty="0" err="1"/>
              <a:t>verificării</a:t>
            </a:r>
            <a:r>
              <a:rPr lang="en-GB" dirty="0"/>
              <a:t> </a:t>
            </a:r>
            <a:r>
              <a:rPr lang="en-GB" dirty="0" err="1"/>
              <a:t>în</a:t>
            </a:r>
            <a:r>
              <a:rPr lang="en-GB" dirty="0"/>
              <a:t> </a:t>
            </a:r>
            <a:r>
              <a:rPr lang="en-GB" dirty="0" err="1"/>
              <a:t>teren</a:t>
            </a:r>
            <a:r>
              <a:rPr lang="en-GB" dirty="0"/>
              <a:t> a </a:t>
            </a:r>
            <a:r>
              <a:rPr lang="en-GB" dirty="0" err="1"/>
              <a:t>îndeplinirii</a:t>
            </a:r>
            <a:r>
              <a:rPr lang="en-GB" dirty="0"/>
              <a:t> </a:t>
            </a:r>
            <a:r>
              <a:rPr lang="en-GB" dirty="0" err="1"/>
              <a:t>criteriilor</a:t>
            </a:r>
            <a:r>
              <a:rPr lang="en-GB" dirty="0"/>
              <a:t> de </a:t>
            </a:r>
            <a:r>
              <a:rPr lang="en-GB" dirty="0" err="1"/>
              <a:t>eligibilitate</a:t>
            </a:r>
            <a:r>
              <a:rPr lang="en-GB" dirty="0"/>
              <a:t> </a:t>
            </a:r>
            <a:r>
              <a:rPr lang="en-GB" dirty="0" err="1"/>
              <a:t>şi</a:t>
            </a:r>
            <a:r>
              <a:rPr lang="en-GB" dirty="0"/>
              <a:t> a </a:t>
            </a:r>
            <a:r>
              <a:rPr lang="en-GB" dirty="0" err="1"/>
              <a:t>condiţiilor</a:t>
            </a:r>
            <a:r>
              <a:rPr lang="en-GB" dirty="0"/>
              <a:t> de </a:t>
            </a:r>
            <a:r>
              <a:rPr lang="en-GB" dirty="0" err="1"/>
              <a:t>acordare</a:t>
            </a:r>
            <a:r>
              <a:rPr lang="en-GB" dirty="0"/>
              <a:t> a </a:t>
            </a:r>
            <a:r>
              <a:rPr lang="en-GB" dirty="0" err="1"/>
              <a:t>dreptului</a:t>
            </a:r>
            <a:r>
              <a:rPr lang="en-GB" dirty="0"/>
              <a:t> </a:t>
            </a:r>
            <a:r>
              <a:rPr lang="en-GB" dirty="0" err="1"/>
              <a:t>prevăzute</a:t>
            </a:r>
            <a:r>
              <a:rPr lang="en-GB" dirty="0"/>
              <a:t> de </a:t>
            </a:r>
            <a:r>
              <a:rPr lang="en-GB" dirty="0" err="1"/>
              <a:t>prezenta</a:t>
            </a:r>
            <a:r>
              <a:rPr lang="en-GB" dirty="0"/>
              <a:t> </a:t>
            </a:r>
            <a:r>
              <a:rPr lang="en-GB" dirty="0" err="1"/>
              <a:t>lege</a:t>
            </a:r>
            <a:r>
              <a:rPr lang="en-GB" dirty="0"/>
              <a:t>, </a:t>
            </a:r>
            <a:r>
              <a:rPr lang="en-GB" dirty="0" err="1"/>
              <a:t>înainte</a:t>
            </a:r>
            <a:r>
              <a:rPr lang="en-GB" dirty="0"/>
              <a:t> de </a:t>
            </a:r>
            <a:r>
              <a:rPr lang="en-GB" dirty="0" err="1"/>
              <a:t>începerea</a:t>
            </a:r>
            <a:r>
              <a:rPr lang="en-GB" dirty="0"/>
              <a:t> </a:t>
            </a:r>
            <a:r>
              <a:rPr lang="en-GB" dirty="0" err="1"/>
              <a:t>sezonului</a:t>
            </a:r>
            <a:r>
              <a:rPr lang="en-GB" dirty="0"/>
              <a:t> </a:t>
            </a:r>
            <a:r>
              <a:rPr lang="en-GB" dirty="0" err="1"/>
              <a:t>rece</a:t>
            </a:r>
            <a:r>
              <a:rPr lang="en-GB" dirty="0"/>
              <a:t> </a:t>
            </a:r>
            <a:r>
              <a:rPr lang="en-GB" dirty="0" err="1"/>
              <a:t>şi</a:t>
            </a:r>
            <a:r>
              <a:rPr lang="en-GB" dirty="0"/>
              <a:t>, </a:t>
            </a:r>
            <a:r>
              <a:rPr lang="en-GB" dirty="0" err="1"/>
              <a:t>respectiv</a:t>
            </a:r>
            <a:r>
              <a:rPr lang="en-GB" dirty="0"/>
              <a:t>, </a:t>
            </a:r>
            <a:r>
              <a:rPr lang="en-GB" dirty="0" err="1"/>
              <a:t>după</a:t>
            </a:r>
            <a:r>
              <a:rPr lang="en-GB" dirty="0"/>
              <a:t> </a:t>
            </a:r>
            <a:r>
              <a:rPr lang="en-GB" dirty="0" err="1"/>
              <a:t>terminarea</a:t>
            </a:r>
            <a:r>
              <a:rPr lang="en-GB" dirty="0"/>
              <a:t> </a:t>
            </a:r>
            <a:r>
              <a:rPr lang="en-GB" dirty="0" err="1"/>
              <a:t>acestuia</a:t>
            </a:r>
            <a:r>
              <a:rPr lang="ro-RO" dirty="0"/>
              <a:t> </a:t>
            </a:r>
            <a:r>
              <a:rPr lang="en-GB" dirty="0"/>
              <a:t>(art.33);</a:t>
            </a:r>
            <a:endParaRPr lang="en-GB" dirty="0"/>
          </a:p>
          <a:p>
            <a:pPr algn="just"/>
            <a:r>
              <a:rPr lang="ro-RO" dirty="0"/>
              <a:t>r</a:t>
            </a:r>
            <a:r>
              <a:rPr lang="en-GB" dirty="0" err="1"/>
              <a:t>ăspunderea</a:t>
            </a:r>
            <a:r>
              <a:rPr lang="en-GB" dirty="0"/>
              <a:t> </a:t>
            </a:r>
            <a:r>
              <a:rPr lang="en-GB" dirty="0" err="1"/>
              <a:t>asupra</a:t>
            </a:r>
            <a:r>
              <a:rPr lang="en-GB" dirty="0"/>
              <a:t> </a:t>
            </a:r>
            <a:r>
              <a:rPr lang="en-GB" dirty="0" err="1"/>
              <a:t>datelor</a:t>
            </a:r>
            <a:r>
              <a:rPr lang="en-GB" dirty="0"/>
              <a:t> </a:t>
            </a:r>
            <a:r>
              <a:rPr lang="en-GB" dirty="0" err="1"/>
              <a:t>şi</a:t>
            </a:r>
            <a:r>
              <a:rPr lang="en-GB" dirty="0"/>
              <a:t> </a:t>
            </a:r>
            <a:r>
              <a:rPr lang="en-GB" dirty="0" err="1"/>
              <a:t>informaţiilor</a:t>
            </a:r>
            <a:r>
              <a:rPr lang="en-GB" dirty="0"/>
              <a:t> </a:t>
            </a:r>
            <a:r>
              <a:rPr lang="en-GB" dirty="0" err="1"/>
              <a:t>înscrise</a:t>
            </a:r>
            <a:r>
              <a:rPr lang="en-GB" dirty="0"/>
              <a:t> </a:t>
            </a:r>
            <a:r>
              <a:rPr lang="en-GB" dirty="0" err="1"/>
              <a:t>în</a:t>
            </a:r>
            <a:r>
              <a:rPr lang="en-GB" dirty="0"/>
              <a:t> </a:t>
            </a:r>
            <a:r>
              <a:rPr lang="en-GB" dirty="0" err="1"/>
              <a:t>fişa</a:t>
            </a:r>
            <a:r>
              <a:rPr lang="en-GB" dirty="0"/>
              <a:t> de </a:t>
            </a:r>
            <a:r>
              <a:rPr lang="en-GB" dirty="0" err="1"/>
              <a:t>verificare</a:t>
            </a:r>
            <a:r>
              <a:rPr lang="en-GB" dirty="0"/>
              <a:t> </a:t>
            </a:r>
            <a:r>
              <a:rPr lang="en-GB" dirty="0" err="1"/>
              <a:t>revine</a:t>
            </a:r>
            <a:r>
              <a:rPr lang="en-GB" dirty="0"/>
              <a:t> </a:t>
            </a:r>
            <a:r>
              <a:rPr lang="en-GB" dirty="0" err="1"/>
              <a:t>exclusiv</a:t>
            </a:r>
            <a:r>
              <a:rPr lang="en-GB" dirty="0"/>
              <a:t> </a:t>
            </a:r>
            <a:r>
              <a:rPr lang="en-GB" dirty="0" err="1"/>
              <a:t>persoanei</a:t>
            </a:r>
            <a:r>
              <a:rPr lang="en-GB" dirty="0"/>
              <a:t>/</a:t>
            </a:r>
            <a:r>
              <a:rPr lang="en-GB" dirty="0" err="1"/>
              <a:t>persoanelor</a:t>
            </a:r>
            <a:r>
              <a:rPr lang="en-GB" dirty="0"/>
              <a:t> care a/au </a:t>
            </a:r>
            <a:r>
              <a:rPr lang="en-GB" dirty="0" err="1"/>
              <a:t>efectuat</a:t>
            </a:r>
            <a:r>
              <a:rPr lang="en-GB" dirty="0"/>
              <a:t> </a:t>
            </a:r>
            <a:r>
              <a:rPr lang="en-GB" dirty="0" err="1"/>
              <a:t>verificarea</a:t>
            </a:r>
            <a:r>
              <a:rPr lang="en-GB" dirty="0"/>
              <a:t> </a:t>
            </a:r>
            <a:r>
              <a:rPr lang="en-GB" dirty="0" err="1"/>
              <a:t>în</a:t>
            </a:r>
            <a:r>
              <a:rPr lang="en-GB" dirty="0"/>
              <a:t> </a:t>
            </a:r>
            <a:r>
              <a:rPr lang="en-GB" dirty="0" err="1"/>
              <a:t>teren</a:t>
            </a:r>
            <a:r>
              <a:rPr lang="en-GB" dirty="0"/>
              <a:t> </a:t>
            </a:r>
            <a:r>
              <a:rPr lang="en-GB" dirty="0" err="1"/>
              <a:t>şi</a:t>
            </a:r>
            <a:r>
              <a:rPr lang="en-GB" dirty="0"/>
              <a:t> a/au </a:t>
            </a:r>
            <a:r>
              <a:rPr lang="en-GB" dirty="0" err="1"/>
              <a:t>semnat</a:t>
            </a:r>
            <a:r>
              <a:rPr lang="en-GB" dirty="0"/>
              <a:t> </a:t>
            </a:r>
            <a:r>
              <a:rPr lang="en-GB" dirty="0" err="1"/>
              <a:t>formularul</a:t>
            </a:r>
            <a:r>
              <a:rPr lang="ro-RO" dirty="0"/>
              <a:t> </a:t>
            </a:r>
            <a:r>
              <a:rPr lang="en-GB" dirty="0"/>
              <a:t>(art.33);</a:t>
            </a:r>
            <a:endParaRPr lang="en-GB" dirty="0"/>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15378" y="6175793"/>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algn="just"/>
            <a:r>
              <a:rPr lang="en-GB" dirty="0">
                <a:latin typeface="Trebuchet MS" panose="020B0603020202020204" pitchFamily="34" charset="0"/>
              </a:rPr>
              <a:t> </a:t>
            </a:r>
            <a:r>
              <a:rPr lang="en-GB" dirty="0" err="1">
                <a:latin typeface="Trebuchet MS" panose="020B0603020202020204" pitchFamily="34" charset="0"/>
              </a:rPr>
              <a:t>Primarul</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secretarul</a:t>
            </a:r>
            <a:r>
              <a:rPr lang="en-GB" dirty="0">
                <a:latin typeface="Trebuchet MS" panose="020B0603020202020204" pitchFamily="34" charset="0"/>
              </a:rPr>
              <a:t> </a:t>
            </a:r>
            <a:r>
              <a:rPr lang="en-GB" dirty="0" err="1">
                <a:latin typeface="Trebuchet MS" panose="020B0603020202020204" pitchFamily="34" charset="0"/>
              </a:rPr>
              <a:t>unităţii</a:t>
            </a:r>
            <a:r>
              <a:rPr lang="en-GB" dirty="0">
                <a:latin typeface="Trebuchet MS" panose="020B0603020202020204" pitchFamily="34" charset="0"/>
              </a:rPr>
              <a:t> </a:t>
            </a:r>
            <a:r>
              <a:rPr lang="en-GB" dirty="0" err="1">
                <a:latin typeface="Trebuchet MS" panose="020B0603020202020204" pitchFamily="34" charset="0"/>
              </a:rPr>
              <a:t>administrativ-teritoriale</a:t>
            </a:r>
            <a:r>
              <a:rPr lang="en-GB" dirty="0">
                <a:latin typeface="Trebuchet MS" panose="020B0603020202020204" pitchFamily="34" charset="0"/>
              </a:rPr>
              <a:t> </a:t>
            </a:r>
            <a:r>
              <a:rPr lang="en-GB" dirty="0" err="1">
                <a:latin typeface="Trebuchet MS" panose="020B0603020202020204" pitchFamily="34" charset="0"/>
              </a:rPr>
              <a:t>răspund</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condiţiile</a:t>
            </a:r>
            <a:r>
              <a:rPr lang="en-GB" dirty="0">
                <a:latin typeface="Trebuchet MS" panose="020B0603020202020204" pitchFamily="34" charset="0"/>
              </a:rPr>
              <a:t> </a:t>
            </a:r>
            <a:r>
              <a:rPr lang="en-GB" dirty="0" err="1">
                <a:latin typeface="Trebuchet MS" panose="020B0603020202020204" pitchFamily="34" charset="0"/>
              </a:rPr>
              <a:t>legii</a:t>
            </a:r>
            <a:r>
              <a:rPr lang="en-GB" dirty="0">
                <a:latin typeface="Trebuchet MS" panose="020B0603020202020204" pitchFamily="34" charset="0"/>
              </a:rPr>
              <a:t>, de </a:t>
            </a:r>
            <a:r>
              <a:rPr lang="en-GB" dirty="0" err="1">
                <a:latin typeface="Trebuchet MS" panose="020B0603020202020204" pitchFamily="34" charset="0"/>
              </a:rPr>
              <a:t>realitatea</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legalitatea</a:t>
            </a:r>
            <a:r>
              <a:rPr lang="en-GB" dirty="0">
                <a:latin typeface="Trebuchet MS" panose="020B0603020202020204" pitchFamily="34" charset="0"/>
              </a:rPr>
              <a:t> </a:t>
            </a:r>
            <a:r>
              <a:rPr lang="en-GB" dirty="0" err="1">
                <a:latin typeface="Trebuchet MS" panose="020B0603020202020204" pitchFamily="34" charset="0"/>
              </a:rPr>
              <a:t>operaţiunilor</a:t>
            </a:r>
            <a:r>
              <a:rPr lang="en-GB" dirty="0">
                <a:latin typeface="Trebuchet MS" panose="020B0603020202020204" pitchFamily="34" charset="0"/>
              </a:rPr>
              <a:t> de </a:t>
            </a:r>
            <a:r>
              <a:rPr lang="en-GB" dirty="0" err="1">
                <a:latin typeface="Trebuchet MS" panose="020B0603020202020204" pitchFamily="34" charset="0"/>
              </a:rPr>
              <a:t>verificare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vederea</a:t>
            </a:r>
            <a:r>
              <a:rPr lang="en-GB" dirty="0">
                <a:latin typeface="Trebuchet MS" panose="020B0603020202020204" pitchFamily="34" charset="0"/>
              </a:rPr>
              <a:t> </a:t>
            </a:r>
            <a:r>
              <a:rPr lang="en-GB" dirty="0" err="1">
                <a:latin typeface="Trebuchet MS" panose="020B0603020202020204" pitchFamily="34" charset="0"/>
              </a:rPr>
              <a:t>acordării</a:t>
            </a:r>
            <a:r>
              <a:rPr lang="en-GB" dirty="0">
                <a:latin typeface="Trebuchet MS" panose="020B0603020202020204" pitchFamily="34" charset="0"/>
              </a:rPr>
              <a:t> </a:t>
            </a:r>
            <a:r>
              <a:rPr lang="en-GB" dirty="0" err="1">
                <a:latin typeface="Trebuchet MS" panose="020B0603020202020204" pitchFamily="34" charset="0"/>
              </a:rPr>
              <a:t>dreptului</a:t>
            </a:r>
            <a:r>
              <a:rPr lang="en-GB" dirty="0">
                <a:latin typeface="Trebuchet MS" panose="020B0603020202020204" pitchFamily="34" charset="0"/>
              </a:rPr>
              <a:t> la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ro-RO" dirty="0">
                <a:latin typeface="Trebuchet MS" panose="020B0603020202020204" pitchFamily="34" charset="0"/>
              </a:rPr>
              <a:t> </a:t>
            </a:r>
            <a:r>
              <a:rPr lang="en-GB" dirty="0">
                <a:latin typeface="Trebuchet MS" panose="020B0603020202020204" pitchFamily="34" charset="0"/>
              </a:rPr>
              <a:t>(art.33);</a:t>
            </a:r>
            <a:endParaRPr lang="en-GB" dirty="0">
              <a:latin typeface="Trebuchet MS" panose="020B0603020202020204" pitchFamily="34" charset="0"/>
            </a:endParaRPr>
          </a:p>
          <a:p>
            <a:pPr algn="just"/>
            <a:r>
              <a:rPr lang="en-GB" dirty="0">
                <a:latin typeface="Trebuchet MS" panose="020B0603020202020204" pitchFamily="34" charset="0"/>
              </a:rPr>
              <a:t> </a:t>
            </a:r>
            <a:r>
              <a:rPr lang="en-GB" dirty="0" err="1">
                <a:latin typeface="Trebuchet MS" panose="020B0603020202020204" pitchFamily="34" charset="0"/>
              </a:rPr>
              <a:t>Odată</a:t>
            </a:r>
            <a:r>
              <a:rPr lang="en-GB" dirty="0">
                <a:latin typeface="Trebuchet MS" panose="020B0603020202020204" pitchFamily="34" charset="0"/>
              </a:rPr>
              <a:t> cu </a:t>
            </a:r>
            <a:r>
              <a:rPr lang="en-GB" dirty="0" err="1">
                <a:latin typeface="Trebuchet MS" panose="020B0603020202020204" pitchFamily="34" charset="0"/>
              </a:rPr>
              <a:t>prelucrarea</a:t>
            </a:r>
            <a:r>
              <a:rPr lang="en-GB" dirty="0">
                <a:latin typeface="Trebuchet MS" panose="020B0603020202020204" pitchFamily="34" charset="0"/>
              </a:rPr>
              <a:t> </a:t>
            </a:r>
            <a:r>
              <a:rPr lang="en-GB" dirty="0" err="1">
                <a:latin typeface="Trebuchet MS" panose="020B0603020202020204" pitchFamily="34" charset="0"/>
              </a:rPr>
              <a:t>cererii</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asigurarea</a:t>
            </a:r>
            <a:r>
              <a:rPr lang="en-GB" dirty="0">
                <a:latin typeface="Trebuchet MS" panose="020B0603020202020204" pitchFamily="34" charset="0"/>
              </a:rPr>
              <a:t> </a:t>
            </a:r>
            <a:r>
              <a:rPr lang="en-GB" dirty="0" err="1">
                <a:latin typeface="Trebuchet MS" panose="020B0603020202020204" pitchFamily="34" charset="0"/>
              </a:rPr>
              <a:t>îndeplinirii</a:t>
            </a:r>
            <a:r>
              <a:rPr lang="en-GB" dirty="0">
                <a:latin typeface="Trebuchet MS" panose="020B0603020202020204" pitchFamily="34" charset="0"/>
              </a:rPr>
              <a:t> </a:t>
            </a:r>
            <a:r>
              <a:rPr lang="en-GB" dirty="0" err="1">
                <a:latin typeface="Trebuchet MS" panose="020B0603020202020204" pitchFamily="34" charset="0"/>
              </a:rPr>
              <a:t>condiţiei</a:t>
            </a:r>
            <a:r>
              <a:rPr lang="en-GB" dirty="0">
                <a:latin typeface="Trebuchet MS" panose="020B0603020202020204" pitchFamily="34" charset="0"/>
              </a:rPr>
              <a:t> </a:t>
            </a:r>
            <a:r>
              <a:rPr lang="en-GB" dirty="0" err="1">
                <a:latin typeface="Trebuchet MS" panose="020B0603020202020204" pitchFamily="34" charset="0"/>
              </a:rPr>
              <a:t>prevăzute</a:t>
            </a:r>
            <a:r>
              <a:rPr lang="en-GB" dirty="0">
                <a:latin typeface="Trebuchet MS" panose="020B0603020202020204" pitchFamily="34" charset="0"/>
              </a:rPr>
              <a:t> la art.13 </a:t>
            </a:r>
            <a:r>
              <a:rPr lang="en-GB" dirty="0" err="1">
                <a:latin typeface="Trebuchet MS" panose="020B0603020202020204" pitchFamily="34" charset="0"/>
              </a:rPr>
              <a:t>alin</a:t>
            </a:r>
            <a:r>
              <a:rPr lang="en-GB" dirty="0">
                <a:latin typeface="Trebuchet MS" panose="020B0603020202020204" pitchFamily="34" charset="0"/>
              </a:rPr>
              <a:t>. (1), </a:t>
            </a:r>
            <a:r>
              <a:rPr lang="en-GB" dirty="0" err="1">
                <a:latin typeface="Trebuchet MS" panose="020B0603020202020204" pitchFamily="34" charset="0"/>
              </a:rPr>
              <a:t>personalul</a:t>
            </a:r>
            <a:r>
              <a:rPr lang="en-GB" dirty="0">
                <a:latin typeface="Trebuchet MS" panose="020B0603020202020204" pitchFamily="34" charset="0"/>
              </a:rPr>
              <a:t> </a:t>
            </a:r>
            <a:r>
              <a:rPr lang="en-GB" dirty="0" err="1">
                <a:latin typeface="Trebuchet MS" panose="020B0603020202020204" pitchFamily="34" charset="0"/>
              </a:rPr>
              <a:t>serviciului</a:t>
            </a:r>
            <a:r>
              <a:rPr lang="en-GB" dirty="0">
                <a:latin typeface="Trebuchet MS" panose="020B0603020202020204" pitchFamily="34" charset="0"/>
              </a:rPr>
              <a:t> public de </a:t>
            </a:r>
            <a:r>
              <a:rPr lang="en-GB" dirty="0" err="1">
                <a:latin typeface="Trebuchet MS" panose="020B0603020202020204" pitchFamily="34" charset="0"/>
              </a:rPr>
              <a:t>asistenţă</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 </a:t>
            </a:r>
            <a:r>
              <a:rPr lang="en-GB" dirty="0" err="1">
                <a:latin typeface="Trebuchet MS" panose="020B0603020202020204" pitchFamily="34" charset="0"/>
              </a:rPr>
              <a:t>facilitează</a:t>
            </a:r>
            <a:r>
              <a:rPr lang="en-GB" dirty="0">
                <a:latin typeface="Trebuchet MS" panose="020B0603020202020204" pitchFamily="34" charset="0"/>
              </a:rPr>
              <a:t> </a:t>
            </a:r>
            <a:r>
              <a:rPr lang="en-GB" dirty="0" err="1">
                <a:latin typeface="Trebuchet MS" panose="020B0603020202020204" pitchFamily="34" charset="0"/>
              </a:rPr>
              <a:t>comunicarea</a:t>
            </a:r>
            <a:r>
              <a:rPr lang="en-GB" dirty="0">
                <a:latin typeface="Trebuchet MS" panose="020B0603020202020204" pitchFamily="34" charset="0"/>
              </a:rPr>
              <a:t> la </a:t>
            </a:r>
            <a:r>
              <a:rPr lang="en-GB" dirty="0" err="1">
                <a:latin typeface="Trebuchet MS" panose="020B0603020202020204" pitchFamily="34" charset="0"/>
              </a:rPr>
              <a:t>agenţia</a:t>
            </a:r>
            <a:r>
              <a:rPr lang="en-GB" dirty="0">
                <a:latin typeface="Trebuchet MS" panose="020B0603020202020204" pitchFamily="34" charset="0"/>
              </a:rPr>
              <a:t> </a:t>
            </a:r>
            <a:r>
              <a:rPr lang="en-GB" dirty="0" err="1">
                <a:latin typeface="Trebuchet MS" panose="020B0603020202020204" pitchFamily="34" charset="0"/>
              </a:rPr>
              <a:t>teritorială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 </a:t>
            </a:r>
            <a:r>
              <a:rPr lang="en-GB" dirty="0" err="1">
                <a:latin typeface="Trebuchet MS" panose="020B0603020202020204" pitchFamily="34" charset="0"/>
              </a:rPr>
              <a:t>persoanei</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 </a:t>
            </a:r>
            <a:r>
              <a:rPr lang="en-GB" dirty="0" err="1">
                <a:latin typeface="Trebuchet MS" panose="020B0603020202020204" pitchFamily="34" charset="0"/>
              </a:rPr>
              <a:t>membrilor</a:t>
            </a:r>
            <a:r>
              <a:rPr lang="en-GB" dirty="0">
                <a:latin typeface="Trebuchet MS" panose="020B0603020202020204" pitchFamily="34" charset="0"/>
              </a:rPr>
              <a:t> </a:t>
            </a:r>
            <a:r>
              <a:rPr lang="en-GB" dirty="0" err="1">
                <a:latin typeface="Trebuchet MS" panose="020B0603020202020204" pitchFamily="34" charset="0"/>
              </a:rPr>
              <a:t>apţi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din </a:t>
            </a:r>
            <a:r>
              <a:rPr lang="en-GB" dirty="0" err="1">
                <a:latin typeface="Trebuchet MS" panose="020B0603020202020204" pitchFamily="34" charset="0"/>
              </a:rPr>
              <a:t>familia</a:t>
            </a:r>
            <a:r>
              <a:rPr lang="en-GB" dirty="0">
                <a:latin typeface="Trebuchet MS" panose="020B0603020202020204" pitchFamily="34" charset="0"/>
              </a:rPr>
              <a:t> </a:t>
            </a:r>
            <a:r>
              <a:rPr lang="en-GB" dirty="0" err="1">
                <a:latin typeface="Trebuchet MS" panose="020B0603020202020204" pitchFamily="34" charset="0"/>
              </a:rPr>
              <a:t>solicitantului</a:t>
            </a:r>
            <a:r>
              <a:rPr lang="en-GB" dirty="0">
                <a:latin typeface="Trebuchet MS" panose="020B0603020202020204" pitchFamily="34" charset="0"/>
              </a:rPr>
              <a:t> </a:t>
            </a:r>
            <a:r>
              <a:rPr lang="en-GB" dirty="0" err="1">
                <a:latin typeface="Trebuchet MS" panose="020B0603020202020204" pitchFamily="34" charset="0"/>
              </a:rPr>
              <a:t>componentei</a:t>
            </a:r>
            <a:r>
              <a:rPr lang="en-GB" dirty="0">
                <a:latin typeface="Trebuchet MS" panose="020B0603020202020204" pitchFamily="34" charset="0"/>
              </a:rPr>
              <a:t> </a:t>
            </a:r>
            <a:r>
              <a:rPr lang="en-GB" dirty="0" err="1">
                <a:latin typeface="Trebuchet MS" panose="020B0603020202020204" pitchFamily="34" charset="0"/>
              </a:rPr>
              <a:t>venitului</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reprezentate</a:t>
            </a:r>
            <a:r>
              <a:rPr lang="en-GB" dirty="0">
                <a:latin typeface="Trebuchet MS" panose="020B0603020202020204" pitchFamily="34" charset="0"/>
              </a:rPr>
              <a:t> de </a:t>
            </a:r>
            <a:r>
              <a:rPr lang="en-GB" dirty="0" err="1">
                <a:latin typeface="Trebuchet MS" panose="020B0603020202020204" pitchFamily="34" charset="0"/>
              </a:rPr>
              <a:t>ajutorul</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ca </a:t>
            </a:r>
            <a:r>
              <a:rPr lang="en-GB" dirty="0" err="1">
                <a:latin typeface="Trebuchet MS" panose="020B0603020202020204" pitchFamily="34" charset="0"/>
              </a:rPr>
              <a:t>persoane</a:t>
            </a:r>
            <a:r>
              <a:rPr lang="en-GB" dirty="0">
                <a:latin typeface="Trebuchet MS" panose="020B0603020202020204" pitchFamily="34" charset="0"/>
              </a:rPr>
              <a:t> </a:t>
            </a:r>
            <a:r>
              <a:rPr lang="en-GB" dirty="0" err="1">
                <a:latin typeface="Trebuchet MS" panose="020B0603020202020204" pitchFamily="34" charset="0"/>
              </a:rPr>
              <a:t>aflate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căutarea</a:t>
            </a:r>
            <a:r>
              <a:rPr lang="en-GB" dirty="0">
                <a:latin typeface="Trebuchet MS" panose="020B0603020202020204" pitchFamily="34" charset="0"/>
              </a:rPr>
              <a:t> </a:t>
            </a:r>
            <a:r>
              <a:rPr lang="en-GB" dirty="0" err="1">
                <a:latin typeface="Trebuchet MS" panose="020B0603020202020204" pitchFamily="34" charset="0"/>
              </a:rPr>
              <a:t>unui</a:t>
            </a:r>
            <a:r>
              <a:rPr lang="en-GB" dirty="0">
                <a:latin typeface="Trebuchet MS" panose="020B0603020202020204" pitchFamily="34" charset="0"/>
              </a:rPr>
              <a:t> loc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transmite</a:t>
            </a:r>
            <a:r>
              <a:rPr lang="en-GB" dirty="0">
                <a:latin typeface="Trebuchet MS" panose="020B0603020202020204" pitchFamily="34" charset="0"/>
              </a:rPr>
              <a:t> online </a:t>
            </a:r>
            <a:r>
              <a:rPr lang="en-GB" dirty="0" err="1">
                <a:latin typeface="Trebuchet MS" panose="020B0603020202020204" pitchFamily="34" charset="0"/>
              </a:rPr>
              <a:t>către</a:t>
            </a:r>
            <a:r>
              <a:rPr lang="en-GB" dirty="0">
                <a:latin typeface="Trebuchet MS" panose="020B0603020202020204" pitchFamily="34" charset="0"/>
              </a:rPr>
              <a:t> </a:t>
            </a:r>
            <a:r>
              <a:rPr lang="en-GB" dirty="0" err="1">
                <a:latin typeface="Trebuchet MS" panose="020B0603020202020204" pitchFamily="34" charset="0"/>
              </a:rPr>
              <a:t>agenţia</a:t>
            </a:r>
            <a:r>
              <a:rPr lang="en-GB" dirty="0">
                <a:latin typeface="Trebuchet MS" panose="020B0603020202020204" pitchFamily="34" charset="0"/>
              </a:rPr>
              <a:t> </a:t>
            </a:r>
            <a:r>
              <a:rPr lang="en-GB" dirty="0" err="1">
                <a:latin typeface="Trebuchet MS" panose="020B0603020202020204" pitchFamily="34" charset="0"/>
              </a:rPr>
              <a:t>teritorială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o </a:t>
            </a:r>
            <a:r>
              <a:rPr lang="en-GB" dirty="0" err="1">
                <a:latin typeface="Trebuchet MS" panose="020B0603020202020204" pitchFamily="34" charset="0"/>
              </a:rPr>
              <a:t>solicitare</a:t>
            </a:r>
            <a:r>
              <a:rPr lang="en-GB" dirty="0">
                <a:latin typeface="Trebuchet MS" panose="020B0603020202020204" pitchFamily="34" charset="0"/>
              </a:rPr>
              <a:t> de </a:t>
            </a:r>
            <a:r>
              <a:rPr lang="en-GB" dirty="0" err="1">
                <a:latin typeface="Trebuchet MS" panose="020B0603020202020204" pitchFamily="34" charset="0"/>
              </a:rPr>
              <a:t>luare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evidenţă</a:t>
            </a:r>
            <a:r>
              <a:rPr lang="en-GB" dirty="0">
                <a:latin typeface="Trebuchet MS" panose="020B0603020202020204" pitchFamily="34" charset="0"/>
              </a:rPr>
              <a:t>, </a:t>
            </a:r>
            <a:r>
              <a:rPr lang="en-GB" dirty="0" err="1">
                <a:latin typeface="Trebuchet MS" panose="020B0603020202020204" pitchFamily="34" charset="0"/>
              </a:rPr>
              <a:t>acompaniată</a:t>
            </a:r>
            <a:r>
              <a:rPr lang="en-GB" dirty="0">
                <a:latin typeface="Trebuchet MS" panose="020B0603020202020204" pitchFamily="34" charset="0"/>
              </a:rPr>
              <a:t> de </a:t>
            </a:r>
            <a:r>
              <a:rPr lang="en-GB" dirty="0" err="1">
                <a:latin typeface="Trebuchet MS" panose="020B0603020202020204" pitchFamily="34" charset="0"/>
              </a:rPr>
              <a:t>datele</a:t>
            </a:r>
            <a:r>
              <a:rPr lang="en-GB" dirty="0">
                <a:latin typeface="Trebuchet MS" panose="020B0603020202020204" pitchFamily="34" charset="0"/>
              </a:rPr>
              <a:t>/</a:t>
            </a:r>
            <a:r>
              <a:rPr lang="en-GB" dirty="0" err="1">
                <a:latin typeface="Trebuchet MS" panose="020B0603020202020204" pitchFamily="34" charset="0"/>
              </a:rPr>
              <a:t>informaţiile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documentele</a:t>
            </a:r>
            <a:r>
              <a:rPr lang="en-GB" dirty="0">
                <a:latin typeface="Trebuchet MS" panose="020B0603020202020204" pitchFamily="34" charset="0"/>
              </a:rPr>
              <a:t> </a:t>
            </a:r>
            <a:r>
              <a:rPr lang="en-GB" dirty="0" err="1">
                <a:latin typeface="Trebuchet MS" panose="020B0603020202020204" pitchFamily="34" charset="0"/>
              </a:rPr>
              <a:t>justificative</a:t>
            </a:r>
            <a:r>
              <a:rPr lang="en-GB" dirty="0">
                <a:latin typeface="Trebuchet MS" panose="020B0603020202020204" pitchFamily="34" charset="0"/>
              </a:rPr>
              <a:t>, </a:t>
            </a:r>
            <a:r>
              <a:rPr lang="en-GB" dirty="0" err="1">
                <a:latin typeface="Trebuchet MS" panose="020B0603020202020204" pitchFamily="34" charset="0"/>
              </a:rPr>
              <a:t>scanate</a:t>
            </a:r>
            <a:r>
              <a:rPr lang="en-GB" dirty="0">
                <a:latin typeface="Trebuchet MS" panose="020B0603020202020204" pitchFamily="34" charset="0"/>
              </a:rPr>
              <a:t>, </a:t>
            </a:r>
            <a:r>
              <a:rPr lang="en-GB" dirty="0" err="1">
                <a:latin typeface="Trebuchet MS" panose="020B0603020202020204" pitchFamily="34" charset="0"/>
              </a:rPr>
              <a:t>prevăzute</a:t>
            </a:r>
            <a:r>
              <a:rPr lang="en-GB" dirty="0">
                <a:latin typeface="Trebuchet MS" panose="020B0603020202020204" pitchFamily="34" charset="0"/>
              </a:rPr>
              <a:t> de </a:t>
            </a:r>
            <a:r>
              <a:rPr lang="en-GB" dirty="0" err="1">
                <a:latin typeface="Trebuchet MS" panose="020B0603020202020204" pitchFamily="34" charset="0"/>
              </a:rPr>
              <a:t>lege</a:t>
            </a:r>
            <a:r>
              <a:rPr lang="ro-RO" dirty="0">
                <a:latin typeface="Trebuchet MS" panose="020B0603020202020204" pitchFamily="34" charset="0"/>
              </a:rPr>
              <a:t> </a:t>
            </a:r>
            <a:r>
              <a:rPr lang="en-GB" dirty="0">
                <a:latin typeface="Trebuchet MS" panose="020B0603020202020204" pitchFamily="34" charset="0"/>
              </a:rPr>
              <a:t>(art.33);</a:t>
            </a:r>
            <a:endParaRPr lang="en-GB" dirty="0">
              <a:latin typeface="Trebuchet MS" panose="020B0603020202020204" pitchFamily="34" charset="0"/>
            </a:endParaRPr>
          </a:p>
          <a:p>
            <a:pPr algn="just"/>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verificarea</a:t>
            </a:r>
            <a:r>
              <a:rPr lang="en-GB" dirty="0">
                <a:latin typeface="Trebuchet MS" panose="020B0603020202020204" pitchFamily="34" charset="0"/>
              </a:rPr>
              <a:t> </a:t>
            </a:r>
            <a:r>
              <a:rPr lang="en-GB" dirty="0" err="1">
                <a:latin typeface="Trebuchet MS" panose="020B0603020202020204" pitchFamily="34" charset="0"/>
              </a:rPr>
              <a:t>corectitudinii</a:t>
            </a:r>
            <a:r>
              <a:rPr lang="en-GB" dirty="0">
                <a:latin typeface="Trebuchet MS" panose="020B0603020202020204" pitchFamily="34" charset="0"/>
              </a:rPr>
              <a:t> </a:t>
            </a:r>
            <a:r>
              <a:rPr lang="en-GB" dirty="0" err="1">
                <a:latin typeface="Trebuchet MS" panose="020B0603020202020204" pitchFamily="34" charset="0"/>
              </a:rPr>
              <a:t>datelor</a:t>
            </a:r>
            <a:r>
              <a:rPr lang="en-GB" dirty="0">
                <a:latin typeface="Trebuchet MS" panose="020B0603020202020204" pitchFamily="34" charset="0"/>
              </a:rPr>
              <a:t> </a:t>
            </a:r>
            <a:r>
              <a:rPr lang="en-GB" dirty="0" err="1">
                <a:latin typeface="Trebuchet MS" panose="020B0603020202020204" pitchFamily="34" charset="0"/>
              </a:rPr>
              <a:t>furnizate</a:t>
            </a:r>
            <a:r>
              <a:rPr lang="en-GB" dirty="0">
                <a:latin typeface="Trebuchet MS" panose="020B0603020202020204" pitchFamily="34" charset="0"/>
              </a:rPr>
              <a:t> de </a:t>
            </a:r>
            <a:r>
              <a:rPr lang="en-GB" dirty="0" err="1">
                <a:latin typeface="Trebuchet MS" panose="020B0603020202020204" pitchFamily="34" charset="0"/>
              </a:rPr>
              <a:t>solicitanţi</a:t>
            </a:r>
            <a:r>
              <a:rPr lang="en-GB" dirty="0">
                <a:latin typeface="Trebuchet MS" panose="020B0603020202020204" pitchFamily="34" charset="0"/>
              </a:rPr>
              <a:t> cu </a:t>
            </a:r>
            <a:r>
              <a:rPr lang="en-GB" dirty="0" err="1">
                <a:latin typeface="Trebuchet MS" panose="020B0603020202020204" pitchFamily="34" charset="0"/>
              </a:rPr>
              <a:t>privire</a:t>
            </a:r>
            <a:r>
              <a:rPr lang="en-GB" dirty="0">
                <a:latin typeface="Trebuchet MS" panose="020B0603020202020204" pitchFamily="34" charset="0"/>
              </a:rPr>
              <a:t> la </a:t>
            </a:r>
            <a:r>
              <a:rPr lang="en-GB" dirty="0" err="1">
                <a:latin typeface="Trebuchet MS" panose="020B0603020202020204" pitchFamily="34" charset="0"/>
              </a:rPr>
              <a:t>componenţa</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veniturile</a:t>
            </a:r>
            <a:r>
              <a:rPr lang="en-GB" dirty="0">
                <a:latin typeface="Trebuchet MS" panose="020B0603020202020204" pitchFamily="34" charset="0"/>
              </a:rPr>
              <a:t> </a:t>
            </a:r>
            <a:r>
              <a:rPr lang="en-GB" dirty="0" err="1">
                <a:latin typeface="Trebuchet MS" panose="020B0603020202020204" pitchFamily="34" charset="0"/>
              </a:rPr>
              <a:t>familiei</a:t>
            </a:r>
            <a:r>
              <a:rPr lang="en-GB" dirty="0">
                <a:latin typeface="Trebuchet MS" panose="020B0603020202020204" pitchFamily="34" charset="0"/>
              </a:rPr>
              <a:t>, </a:t>
            </a:r>
            <a:r>
              <a:rPr lang="en-GB" dirty="0" err="1">
                <a:latin typeface="Trebuchet MS" panose="020B0603020202020204" pitchFamily="34" charset="0"/>
              </a:rPr>
              <a:t>locuinţa</a:t>
            </a:r>
            <a:r>
              <a:rPr lang="en-GB" dirty="0">
                <a:latin typeface="Trebuchet MS" panose="020B0603020202020204" pitchFamily="34" charset="0"/>
              </a:rPr>
              <a:t> de </a:t>
            </a:r>
            <a:r>
              <a:rPr lang="en-GB" dirty="0" err="1">
                <a:latin typeface="Trebuchet MS" panose="020B0603020202020204" pitchFamily="34" charset="0"/>
              </a:rPr>
              <a:t>domiciliu</a:t>
            </a:r>
            <a:r>
              <a:rPr lang="en-GB" dirty="0">
                <a:latin typeface="Trebuchet MS" panose="020B0603020202020204" pitchFamily="34" charset="0"/>
              </a:rPr>
              <a:t>/</a:t>
            </a:r>
            <a:r>
              <a:rPr lang="en-GB" dirty="0" err="1">
                <a:latin typeface="Trebuchet MS" panose="020B0603020202020204" pitchFamily="34" charset="0"/>
              </a:rPr>
              <a:t>reşedinţă</a:t>
            </a:r>
            <a:r>
              <a:rPr lang="en-GB" dirty="0">
                <a:latin typeface="Trebuchet MS" panose="020B0603020202020204" pitchFamily="34" charset="0"/>
              </a:rPr>
              <a:t>, </a:t>
            </a:r>
            <a:r>
              <a:rPr lang="en-GB" dirty="0" err="1">
                <a:latin typeface="Trebuchet MS" panose="020B0603020202020204" pitchFamily="34" charset="0"/>
              </a:rPr>
              <a:t>bunurile</a:t>
            </a:r>
            <a:r>
              <a:rPr lang="en-GB" dirty="0">
                <a:latin typeface="Trebuchet MS" panose="020B0603020202020204" pitchFamily="34" charset="0"/>
              </a:rPr>
              <a:t> mobile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imobile</a:t>
            </a:r>
            <a:r>
              <a:rPr lang="en-GB" dirty="0">
                <a:latin typeface="Trebuchet MS" panose="020B0603020202020204" pitchFamily="34" charset="0"/>
              </a:rPr>
              <a:t> </a:t>
            </a:r>
            <a:r>
              <a:rPr lang="en-GB" dirty="0" err="1">
                <a:latin typeface="Trebuchet MS" panose="020B0603020202020204" pitchFamily="34" charset="0"/>
              </a:rPr>
              <a:t>deţinute</a:t>
            </a:r>
            <a:r>
              <a:rPr lang="en-GB" dirty="0">
                <a:latin typeface="Trebuchet MS" panose="020B0603020202020204" pitchFamily="34" charset="0"/>
              </a:rPr>
              <a:t>, </a:t>
            </a:r>
            <a:r>
              <a:rPr lang="en-GB" dirty="0" err="1">
                <a:latin typeface="Trebuchet MS" panose="020B0603020202020204" pitchFamily="34" charset="0"/>
              </a:rPr>
              <a:t>personalul</a:t>
            </a:r>
            <a:r>
              <a:rPr lang="en-GB" dirty="0">
                <a:latin typeface="Trebuchet MS" panose="020B0603020202020204" pitchFamily="34" charset="0"/>
              </a:rPr>
              <a:t> </a:t>
            </a:r>
            <a:r>
              <a:rPr lang="en-GB" dirty="0" err="1">
                <a:latin typeface="Trebuchet MS" panose="020B0603020202020204" pitchFamily="34" charset="0"/>
              </a:rPr>
              <a:t>serviciului</a:t>
            </a:r>
            <a:r>
              <a:rPr lang="en-GB" dirty="0">
                <a:latin typeface="Trebuchet MS" panose="020B0603020202020204" pitchFamily="34" charset="0"/>
              </a:rPr>
              <a:t> public de </a:t>
            </a:r>
            <a:r>
              <a:rPr lang="en-GB" dirty="0" err="1">
                <a:latin typeface="Trebuchet MS" panose="020B0603020202020204" pitchFamily="34" charset="0"/>
              </a:rPr>
              <a:t>asistenţă</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 de la </a:t>
            </a:r>
            <a:r>
              <a:rPr lang="en-GB" dirty="0" err="1">
                <a:latin typeface="Trebuchet MS" panose="020B0603020202020204" pitchFamily="34" charset="0"/>
              </a:rPr>
              <a:t>nivelul</a:t>
            </a:r>
            <a:r>
              <a:rPr lang="en-GB" dirty="0">
                <a:latin typeface="Trebuchet MS" panose="020B0603020202020204" pitchFamily="34" charset="0"/>
              </a:rPr>
              <a:t> </a:t>
            </a:r>
            <a:r>
              <a:rPr lang="en-GB" dirty="0" err="1">
                <a:latin typeface="Trebuchet MS" panose="020B0603020202020204" pitchFamily="34" charset="0"/>
              </a:rPr>
              <a:t>primăriei</a:t>
            </a:r>
            <a:r>
              <a:rPr lang="en-GB" dirty="0">
                <a:latin typeface="Trebuchet MS" panose="020B0603020202020204" pitchFamily="34" charset="0"/>
              </a:rPr>
              <a:t> </a:t>
            </a:r>
            <a:r>
              <a:rPr lang="en-GB" dirty="0" err="1">
                <a:latin typeface="Trebuchet MS" panose="020B0603020202020204" pitchFamily="34" charset="0"/>
              </a:rPr>
              <a:t>solicită</a:t>
            </a:r>
            <a:r>
              <a:rPr lang="en-GB" dirty="0">
                <a:latin typeface="Trebuchet MS" panose="020B0603020202020204" pitchFamily="34" charset="0"/>
              </a:rPr>
              <a:t> </a:t>
            </a:r>
            <a:r>
              <a:rPr lang="en-GB" dirty="0" err="1">
                <a:latin typeface="Trebuchet MS" panose="020B0603020202020204" pitchFamily="34" charset="0"/>
              </a:rPr>
              <a:t>toate</a:t>
            </a:r>
            <a:r>
              <a:rPr lang="en-GB" dirty="0">
                <a:latin typeface="Trebuchet MS" panose="020B0603020202020204" pitchFamily="34" charset="0"/>
              </a:rPr>
              <a:t> </a:t>
            </a:r>
            <a:r>
              <a:rPr lang="en-GB" dirty="0" err="1">
                <a:latin typeface="Trebuchet MS" panose="020B0603020202020204" pitchFamily="34" charset="0"/>
              </a:rPr>
              <a:t>informaţiile</a:t>
            </a:r>
            <a:r>
              <a:rPr lang="en-GB" dirty="0">
                <a:latin typeface="Trebuchet MS" panose="020B0603020202020204" pitchFamily="34" charset="0"/>
              </a:rPr>
              <a:t> </a:t>
            </a:r>
            <a:r>
              <a:rPr lang="en-GB" dirty="0" err="1">
                <a:latin typeface="Trebuchet MS" panose="020B0603020202020204" pitchFamily="34" charset="0"/>
              </a:rPr>
              <a:t>disponibile</a:t>
            </a:r>
            <a:r>
              <a:rPr lang="en-GB" dirty="0">
                <a:latin typeface="Trebuchet MS" panose="020B0603020202020204" pitchFamily="34" charset="0"/>
              </a:rPr>
              <a:t> la </a:t>
            </a:r>
            <a:r>
              <a:rPr lang="en-GB" dirty="0" err="1">
                <a:latin typeface="Trebuchet MS" panose="020B0603020202020204" pitchFamily="34" charset="0"/>
              </a:rPr>
              <a:t>nivelul</a:t>
            </a:r>
            <a:r>
              <a:rPr lang="en-GB" dirty="0">
                <a:latin typeface="Trebuchet MS" panose="020B0603020202020204" pitchFamily="34" charset="0"/>
              </a:rPr>
              <a:t> </a:t>
            </a:r>
            <a:r>
              <a:rPr lang="en-GB" dirty="0" err="1">
                <a:latin typeface="Trebuchet MS" panose="020B0603020202020204" pitchFamily="34" charset="0"/>
              </a:rPr>
              <a:t>autorităţilor</a:t>
            </a:r>
            <a:r>
              <a:rPr lang="en-GB" dirty="0">
                <a:latin typeface="Trebuchet MS" panose="020B0603020202020204" pitchFamily="34" charset="0"/>
              </a:rPr>
              <a:t>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locale, </a:t>
            </a:r>
            <a:r>
              <a:rPr lang="en-GB" dirty="0" err="1">
                <a:latin typeface="Trebuchet MS" panose="020B0603020202020204" pitchFamily="34" charset="0"/>
              </a:rPr>
              <a:t>iar</a:t>
            </a:r>
            <a:r>
              <a:rPr lang="en-GB" dirty="0">
                <a:latin typeface="Trebuchet MS" panose="020B0603020202020204" pitchFamily="34" charset="0"/>
              </a:rPr>
              <a:t> </a:t>
            </a:r>
            <a:r>
              <a:rPr lang="en-GB" dirty="0" err="1">
                <a:latin typeface="Trebuchet MS" panose="020B0603020202020204" pitchFamily="34" charset="0"/>
              </a:rPr>
              <a:t>serviciile</a:t>
            </a:r>
            <a:r>
              <a:rPr lang="en-GB" dirty="0">
                <a:latin typeface="Trebuchet MS" panose="020B0603020202020204" pitchFamily="34" charset="0"/>
              </a:rPr>
              <a:t> de </a:t>
            </a:r>
            <a:r>
              <a:rPr lang="en-GB" dirty="0" err="1">
                <a:latin typeface="Trebuchet MS" panose="020B0603020202020204" pitchFamily="34" charset="0"/>
              </a:rPr>
              <a:t>specialitate</a:t>
            </a:r>
            <a:r>
              <a:rPr lang="en-GB" dirty="0">
                <a:latin typeface="Trebuchet MS" panose="020B0603020202020204" pitchFamily="34" charset="0"/>
              </a:rPr>
              <a:t> ale </a:t>
            </a:r>
            <a:r>
              <a:rPr lang="en-GB" dirty="0" err="1">
                <a:latin typeface="Trebuchet MS" panose="020B0603020202020204" pitchFamily="34" charset="0"/>
              </a:rPr>
              <a:t>primăriei</a:t>
            </a:r>
            <a:r>
              <a:rPr lang="en-GB" dirty="0">
                <a:latin typeface="Trebuchet MS" panose="020B0603020202020204" pitchFamily="34" charset="0"/>
              </a:rPr>
              <a:t> au </a:t>
            </a:r>
            <a:r>
              <a:rPr lang="en-GB" dirty="0" err="1">
                <a:latin typeface="Trebuchet MS" panose="020B0603020202020204" pitchFamily="34" charset="0"/>
              </a:rPr>
              <a:t>obligaţia</a:t>
            </a:r>
            <a:r>
              <a:rPr lang="en-GB" dirty="0">
                <a:latin typeface="Trebuchet MS" panose="020B0603020202020204" pitchFamily="34" charset="0"/>
              </a:rPr>
              <a:t> </a:t>
            </a:r>
            <a:r>
              <a:rPr lang="en-GB" dirty="0" err="1">
                <a:latin typeface="Trebuchet MS" panose="020B0603020202020204" pitchFamily="34" charset="0"/>
              </a:rPr>
              <a:t>să</a:t>
            </a:r>
            <a:r>
              <a:rPr lang="en-GB" dirty="0">
                <a:latin typeface="Trebuchet MS" panose="020B0603020202020204" pitchFamily="34" charset="0"/>
              </a:rPr>
              <a:t> le </a:t>
            </a:r>
            <a:r>
              <a:rPr lang="en-GB" dirty="0" err="1">
                <a:latin typeface="Trebuchet MS" panose="020B0603020202020204" pitchFamily="34" charset="0"/>
              </a:rPr>
              <a:t>furnizeze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termen</a:t>
            </a:r>
            <a:r>
              <a:rPr lang="en-GB" dirty="0">
                <a:latin typeface="Trebuchet MS" panose="020B0603020202020204" pitchFamily="34" charset="0"/>
              </a:rPr>
              <a:t> de 5 </a:t>
            </a:r>
            <a:r>
              <a:rPr lang="en-GB" dirty="0" err="1">
                <a:latin typeface="Trebuchet MS" panose="020B0603020202020204" pitchFamily="34" charset="0"/>
              </a:rPr>
              <a:t>zile</a:t>
            </a:r>
            <a:r>
              <a:rPr lang="en-GB" dirty="0">
                <a:latin typeface="Trebuchet MS" panose="020B0603020202020204" pitchFamily="34" charset="0"/>
              </a:rPr>
              <a:t> de la </a:t>
            </a:r>
            <a:r>
              <a:rPr lang="en-GB" dirty="0" err="1">
                <a:latin typeface="Trebuchet MS" panose="020B0603020202020204" pitchFamily="34" charset="0"/>
              </a:rPr>
              <a:t>solicitare</a:t>
            </a:r>
            <a:r>
              <a:rPr lang="ro-RO" dirty="0">
                <a:latin typeface="Trebuchet MS" panose="020B0603020202020204" pitchFamily="34" charset="0"/>
              </a:rPr>
              <a:t> </a:t>
            </a:r>
            <a:r>
              <a:rPr lang="en-GB" dirty="0">
                <a:latin typeface="Trebuchet MS" panose="020B0603020202020204" pitchFamily="34" charset="0"/>
              </a:rPr>
              <a:t>(art.35);</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33307" y="6238546"/>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just"/>
            <a:r>
              <a:rPr lang="ro-RO" dirty="0">
                <a:latin typeface="Trebuchet MS" panose="020B0603020202020204" pitchFamily="34" charset="0"/>
              </a:rPr>
              <a:t>î</a:t>
            </a:r>
            <a:r>
              <a:rPr lang="en-GB" dirty="0">
                <a:latin typeface="Trebuchet MS" panose="020B0603020202020204" pitchFamily="34" charset="0"/>
              </a:rPr>
              <a:t>n </a:t>
            </a:r>
            <a:r>
              <a:rPr lang="en-GB" dirty="0" err="1">
                <a:latin typeface="Trebuchet MS" panose="020B0603020202020204" pitchFamily="34" charset="0"/>
              </a:rPr>
              <a:t>vederea</a:t>
            </a:r>
            <a:r>
              <a:rPr lang="en-GB" dirty="0">
                <a:latin typeface="Trebuchet MS" panose="020B0603020202020204" pitchFamily="34" charset="0"/>
              </a:rPr>
              <a:t> </a:t>
            </a:r>
            <a:r>
              <a:rPr lang="en-GB" dirty="0" err="1">
                <a:latin typeface="Trebuchet MS" panose="020B0603020202020204" pitchFamily="34" charset="0"/>
              </a:rPr>
              <a:t>verificării</a:t>
            </a:r>
            <a:r>
              <a:rPr lang="en-GB" dirty="0">
                <a:latin typeface="Trebuchet MS" panose="020B0603020202020204" pitchFamily="34" charset="0"/>
              </a:rPr>
              <a:t> </a:t>
            </a:r>
            <a:r>
              <a:rPr lang="en-GB" dirty="0" err="1">
                <a:latin typeface="Trebuchet MS" panose="020B0603020202020204" pitchFamily="34" charset="0"/>
              </a:rPr>
              <a:t>informaţiilor</a:t>
            </a:r>
            <a:r>
              <a:rPr lang="en-GB" dirty="0">
                <a:latin typeface="Trebuchet MS" panose="020B0603020202020204" pitchFamily="34" charset="0"/>
              </a:rPr>
              <a:t> </a:t>
            </a:r>
            <a:r>
              <a:rPr lang="en-GB" dirty="0" err="1">
                <a:latin typeface="Trebuchet MS" panose="020B0603020202020204" pitchFamily="34" charset="0"/>
              </a:rPr>
              <a:t>declarate</a:t>
            </a:r>
            <a:r>
              <a:rPr lang="en-GB" dirty="0">
                <a:latin typeface="Trebuchet MS" panose="020B0603020202020204" pitchFamily="34" charset="0"/>
              </a:rPr>
              <a:t> de </a:t>
            </a:r>
            <a:r>
              <a:rPr lang="en-GB" dirty="0" err="1">
                <a:latin typeface="Trebuchet MS" panose="020B0603020202020204" pitchFamily="34" charset="0"/>
              </a:rPr>
              <a:t>semnatarul</a:t>
            </a:r>
            <a:r>
              <a:rPr lang="en-GB" dirty="0">
                <a:latin typeface="Trebuchet MS" panose="020B0603020202020204" pitchFamily="34" charset="0"/>
              </a:rPr>
              <a:t> </a:t>
            </a:r>
            <a:r>
              <a:rPr lang="en-GB" dirty="0" err="1">
                <a:latin typeface="Trebuchet MS" panose="020B0603020202020204" pitchFamily="34" charset="0"/>
              </a:rPr>
              <a:t>cererii</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de </a:t>
            </a:r>
            <a:r>
              <a:rPr lang="en-GB" dirty="0" err="1">
                <a:latin typeface="Trebuchet MS" panose="020B0603020202020204" pitchFamily="34" charset="0"/>
              </a:rPr>
              <a:t>titularul</a:t>
            </a:r>
            <a:r>
              <a:rPr lang="en-GB" dirty="0">
                <a:latin typeface="Trebuchet MS" panose="020B0603020202020204" pitchFamily="34" charset="0"/>
              </a:rPr>
              <a:t> </a:t>
            </a:r>
            <a:r>
              <a:rPr lang="en-GB" dirty="0" err="1">
                <a:latin typeface="Trebuchet MS" panose="020B0603020202020204" pitchFamily="34" charset="0"/>
              </a:rPr>
              <a:t>dreptului</a:t>
            </a:r>
            <a:r>
              <a:rPr lang="en-GB" dirty="0">
                <a:latin typeface="Trebuchet MS" panose="020B0603020202020204" pitchFamily="34" charset="0"/>
              </a:rPr>
              <a:t>, </a:t>
            </a:r>
            <a:r>
              <a:rPr lang="en-GB" dirty="0" err="1">
                <a:latin typeface="Trebuchet MS" panose="020B0603020202020204" pitchFamily="34" charset="0"/>
              </a:rPr>
              <a:t>primarul</a:t>
            </a:r>
            <a:r>
              <a:rPr lang="en-GB" dirty="0">
                <a:latin typeface="Trebuchet MS" panose="020B0603020202020204" pitchFamily="34" charset="0"/>
              </a:rPr>
              <a:t> </a:t>
            </a:r>
            <a:r>
              <a:rPr lang="en-GB" dirty="0" err="1">
                <a:latin typeface="Trebuchet MS" panose="020B0603020202020204" pitchFamily="34" charset="0"/>
              </a:rPr>
              <a:t>poate</a:t>
            </a:r>
            <a:r>
              <a:rPr lang="en-GB" dirty="0">
                <a:latin typeface="Trebuchet MS" panose="020B0603020202020204" pitchFamily="34" charset="0"/>
              </a:rPr>
              <a:t> </a:t>
            </a:r>
            <a:r>
              <a:rPr lang="en-GB" dirty="0" err="1">
                <a:latin typeface="Trebuchet MS" panose="020B0603020202020204" pitchFamily="34" charset="0"/>
              </a:rPr>
              <a:t>solicita</a:t>
            </a:r>
            <a:r>
              <a:rPr lang="en-GB" dirty="0">
                <a:latin typeface="Trebuchet MS" panose="020B0603020202020204" pitchFamily="34" charset="0"/>
              </a:rPr>
              <a:t> </a:t>
            </a:r>
            <a:r>
              <a:rPr lang="en-GB" dirty="0" err="1">
                <a:latin typeface="Trebuchet MS" panose="020B0603020202020204" pitchFamily="34" charset="0"/>
              </a:rPr>
              <a:t>altor</a:t>
            </a:r>
            <a:r>
              <a:rPr lang="en-GB" dirty="0">
                <a:latin typeface="Trebuchet MS" panose="020B0603020202020204" pitchFamily="34" charset="0"/>
              </a:rPr>
              <a:t> </a:t>
            </a:r>
            <a:r>
              <a:rPr lang="en-GB" dirty="0" err="1">
                <a:latin typeface="Trebuchet MS" panose="020B0603020202020204" pitchFamily="34" charset="0"/>
              </a:rPr>
              <a:t>autorităţi</a:t>
            </a:r>
            <a:r>
              <a:rPr lang="en-GB" dirty="0">
                <a:latin typeface="Trebuchet MS" panose="020B0603020202020204" pitchFamily="34" charset="0"/>
              </a:rPr>
              <a:t> ale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locale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baza</a:t>
            </a:r>
            <a:r>
              <a:rPr lang="en-GB" dirty="0">
                <a:latin typeface="Trebuchet MS" panose="020B0603020202020204" pitchFamily="34" charset="0"/>
              </a:rPr>
              <a:t> art.70^1 din </a:t>
            </a:r>
            <a:r>
              <a:rPr lang="en-GB" dirty="0" err="1">
                <a:latin typeface="Trebuchet MS" panose="020B0603020202020204" pitchFamily="34" charset="0"/>
              </a:rPr>
              <a:t>Legea</a:t>
            </a:r>
            <a:r>
              <a:rPr lang="en-GB" dirty="0">
                <a:latin typeface="Trebuchet MS" panose="020B0603020202020204" pitchFamily="34" charset="0"/>
              </a:rPr>
              <a:t> nr.207/2015 </a:t>
            </a:r>
            <a:r>
              <a:rPr lang="en-GB" dirty="0" err="1">
                <a:latin typeface="Trebuchet MS" panose="020B0603020202020204" pitchFamily="34" charset="0"/>
              </a:rPr>
              <a:t>privind</a:t>
            </a:r>
            <a:r>
              <a:rPr lang="en-GB" dirty="0">
                <a:latin typeface="Trebuchet MS" panose="020B0603020202020204" pitchFamily="34" charset="0"/>
              </a:rPr>
              <a:t> </a:t>
            </a:r>
            <a:r>
              <a:rPr lang="en-GB" dirty="0" err="1">
                <a:latin typeface="Trebuchet MS" panose="020B0603020202020204" pitchFamily="34" charset="0"/>
              </a:rPr>
              <a:t>Codul</a:t>
            </a:r>
            <a:r>
              <a:rPr lang="en-GB" dirty="0">
                <a:latin typeface="Trebuchet MS" panose="020B0603020202020204" pitchFamily="34" charset="0"/>
              </a:rPr>
              <a:t> de </a:t>
            </a:r>
            <a:r>
              <a:rPr lang="en-GB" dirty="0" err="1">
                <a:latin typeface="Trebuchet MS" panose="020B0603020202020204" pitchFamily="34" charset="0"/>
              </a:rPr>
              <a:t>procedură</a:t>
            </a:r>
            <a:r>
              <a:rPr lang="en-GB" dirty="0">
                <a:latin typeface="Trebuchet MS" panose="020B0603020202020204" pitchFamily="34" charset="0"/>
              </a:rPr>
              <a:t> </a:t>
            </a:r>
            <a:r>
              <a:rPr lang="en-GB" dirty="0" err="1">
                <a:latin typeface="Trebuchet MS" panose="020B0603020202020204" pitchFamily="34" charset="0"/>
              </a:rPr>
              <a:t>fiscală</a:t>
            </a:r>
            <a:r>
              <a:rPr lang="en-GB" dirty="0">
                <a:latin typeface="Trebuchet MS" panose="020B0603020202020204" pitchFamily="34" charset="0"/>
              </a:rPr>
              <a:t>, cu </a:t>
            </a:r>
            <a:r>
              <a:rPr lang="en-GB" dirty="0" err="1">
                <a:latin typeface="Trebuchet MS" panose="020B0603020202020204" pitchFamily="34" charset="0"/>
              </a:rPr>
              <a:t>modificările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completările</a:t>
            </a:r>
            <a:r>
              <a:rPr lang="en-GB" dirty="0">
                <a:latin typeface="Trebuchet MS" panose="020B0603020202020204" pitchFamily="34" charset="0"/>
              </a:rPr>
              <a:t> </a:t>
            </a:r>
            <a:r>
              <a:rPr lang="en-GB" dirty="0" err="1">
                <a:latin typeface="Trebuchet MS" panose="020B0603020202020204" pitchFamily="34" charset="0"/>
              </a:rPr>
              <a:t>ulterioare</a:t>
            </a:r>
            <a:r>
              <a:rPr lang="en-GB" dirty="0">
                <a:latin typeface="Trebuchet MS" panose="020B0603020202020204" pitchFamily="34" charset="0"/>
              </a:rPr>
              <a:t>, </a:t>
            </a:r>
            <a:r>
              <a:rPr lang="en-GB" dirty="0" err="1">
                <a:latin typeface="Trebuchet MS" panose="020B0603020202020204" pitchFamily="34" charset="0"/>
              </a:rPr>
              <a:t>informaţii</a:t>
            </a:r>
            <a:r>
              <a:rPr lang="en-GB" dirty="0">
                <a:latin typeface="Trebuchet MS" panose="020B0603020202020204" pitchFamily="34" charset="0"/>
              </a:rPr>
              <a:t> </a:t>
            </a:r>
            <a:r>
              <a:rPr lang="en-GB" dirty="0" err="1">
                <a:latin typeface="Trebuchet MS" panose="020B0603020202020204" pitchFamily="34" charset="0"/>
              </a:rPr>
              <a:t>privind</a:t>
            </a:r>
            <a:r>
              <a:rPr lang="en-GB" dirty="0">
                <a:latin typeface="Trebuchet MS" panose="020B0603020202020204" pitchFamily="34" charset="0"/>
              </a:rPr>
              <a:t> </a:t>
            </a:r>
            <a:r>
              <a:rPr lang="en-GB" dirty="0" err="1">
                <a:latin typeface="Trebuchet MS" panose="020B0603020202020204" pitchFamily="34" charset="0"/>
              </a:rPr>
              <a:t>veniturile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bunurile</a:t>
            </a:r>
            <a:r>
              <a:rPr lang="en-GB" dirty="0">
                <a:latin typeface="Trebuchet MS" panose="020B0603020202020204" pitchFamily="34" charset="0"/>
              </a:rPr>
              <a:t> </a:t>
            </a:r>
            <a:r>
              <a:rPr lang="en-GB" dirty="0" err="1">
                <a:latin typeface="Trebuchet MS" panose="020B0603020202020204" pitchFamily="34" charset="0"/>
              </a:rPr>
              <a:t>deţinute</a:t>
            </a:r>
            <a:r>
              <a:rPr lang="en-GB" dirty="0">
                <a:latin typeface="Trebuchet MS" panose="020B0603020202020204" pitchFamily="34" charset="0"/>
              </a:rPr>
              <a:t> de </a:t>
            </a:r>
            <a:r>
              <a:rPr lang="en-GB" dirty="0" err="1">
                <a:latin typeface="Trebuchet MS" panose="020B0603020202020204" pitchFamily="34" charset="0"/>
              </a:rPr>
              <a:t>acesta</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de </a:t>
            </a:r>
            <a:r>
              <a:rPr lang="en-GB" dirty="0" err="1">
                <a:latin typeface="Trebuchet MS" panose="020B0603020202020204" pitchFamily="34" charset="0"/>
              </a:rPr>
              <a:t>membrii</a:t>
            </a:r>
            <a:r>
              <a:rPr lang="en-GB" dirty="0">
                <a:latin typeface="Trebuchet MS" panose="020B0603020202020204" pitchFamily="34" charset="0"/>
              </a:rPr>
              <a:t> </a:t>
            </a:r>
            <a:r>
              <a:rPr lang="en-GB" dirty="0" err="1">
                <a:latin typeface="Trebuchet MS" panose="020B0603020202020204" pitchFamily="34" charset="0"/>
              </a:rPr>
              <a:t>familiei</a:t>
            </a:r>
            <a:r>
              <a:rPr lang="en-GB" dirty="0">
                <a:latin typeface="Trebuchet MS" panose="020B0603020202020204" pitchFamily="34" charset="0"/>
              </a:rPr>
              <a:t> sale. (art.35);</a:t>
            </a:r>
            <a:endParaRPr lang="en-GB" dirty="0">
              <a:latin typeface="Trebuchet MS" panose="020B0603020202020204" pitchFamily="34" charset="0"/>
            </a:endParaRPr>
          </a:p>
          <a:p>
            <a:pPr algn="just"/>
            <a:r>
              <a:rPr lang="ro-RO" dirty="0">
                <a:latin typeface="Trebuchet MS" panose="020B0603020202020204" pitchFamily="34" charset="0"/>
              </a:rPr>
              <a:t>a</a:t>
            </a:r>
            <a:r>
              <a:rPr lang="en-GB" dirty="0" err="1">
                <a:latin typeface="Trebuchet MS" panose="020B0603020202020204" pitchFamily="34" charset="0"/>
              </a:rPr>
              <a:t>probarea</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respingerea</a:t>
            </a:r>
            <a:r>
              <a:rPr lang="en-GB" dirty="0">
                <a:latin typeface="Trebuchet MS" panose="020B0603020202020204" pitchFamily="34" charset="0"/>
              </a:rPr>
              <a:t> </a:t>
            </a:r>
            <a:r>
              <a:rPr lang="en-GB" dirty="0" err="1">
                <a:latin typeface="Trebuchet MS" panose="020B0603020202020204" pitchFamily="34" charset="0"/>
              </a:rPr>
              <a:t>solicitării</a:t>
            </a:r>
            <a:r>
              <a:rPr lang="en-GB" dirty="0">
                <a:latin typeface="Trebuchet MS" panose="020B0603020202020204" pitchFamily="34" charset="0"/>
              </a:rPr>
              <a:t> </a:t>
            </a:r>
            <a:r>
              <a:rPr lang="en-GB" dirty="0" err="1">
                <a:latin typeface="Trebuchet MS" panose="020B0603020202020204" pitchFamily="34" charset="0"/>
              </a:rPr>
              <a:t>dreptului</a:t>
            </a:r>
            <a:r>
              <a:rPr lang="en-GB" dirty="0">
                <a:latin typeface="Trebuchet MS" panose="020B0603020202020204" pitchFamily="34" charset="0"/>
              </a:rPr>
              <a:t> la </a:t>
            </a:r>
            <a:r>
              <a:rPr lang="en-GB" dirty="0" err="1">
                <a:latin typeface="Trebuchet MS" panose="020B0603020202020204" pitchFamily="34" charset="0"/>
              </a:rPr>
              <a:t>venitul</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se face </a:t>
            </a:r>
            <a:r>
              <a:rPr lang="en-GB" dirty="0" err="1">
                <a:latin typeface="Trebuchet MS" panose="020B0603020202020204" pitchFamily="34" charset="0"/>
              </a:rPr>
              <a:t>prin</a:t>
            </a:r>
            <a:r>
              <a:rPr lang="en-GB" dirty="0">
                <a:latin typeface="Trebuchet MS" panose="020B0603020202020204" pitchFamily="34" charset="0"/>
              </a:rPr>
              <a:t> </a:t>
            </a:r>
            <a:r>
              <a:rPr lang="en-GB" dirty="0" err="1">
                <a:latin typeface="Trebuchet MS" panose="020B0603020202020204" pitchFamily="34" charset="0"/>
              </a:rPr>
              <a:t>dispoziţie</a:t>
            </a:r>
            <a:r>
              <a:rPr lang="en-GB" dirty="0">
                <a:latin typeface="Trebuchet MS" panose="020B0603020202020204" pitchFamily="34" charset="0"/>
              </a:rPr>
              <a:t> a </a:t>
            </a:r>
            <a:r>
              <a:rPr lang="en-GB" dirty="0" err="1">
                <a:latin typeface="Trebuchet MS" panose="020B0603020202020204" pitchFamily="34" charset="0"/>
              </a:rPr>
              <a:t>primarului</a:t>
            </a:r>
            <a:r>
              <a:rPr lang="en-GB" dirty="0">
                <a:latin typeface="Trebuchet MS" panose="020B0603020202020204" pitchFamily="34" charset="0"/>
              </a:rPr>
              <a:t>, la </a:t>
            </a:r>
            <a:r>
              <a:rPr lang="en-GB" dirty="0" err="1">
                <a:latin typeface="Trebuchet MS" panose="020B0603020202020204" pitchFamily="34" charset="0"/>
              </a:rPr>
              <a:t>finalizarea</a:t>
            </a:r>
            <a:r>
              <a:rPr lang="en-GB" dirty="0">
                <a:latin typeface="Trebuchet MS" panose="020B0603020202020204" pitchFamily="34" charset="0"/>
              </a:rPr>
              <a:t> </a:t>
            </a:r>
            <a:r>
              <a:rPr lang="en-GB" dirty="0" err="1">
                <a:latin typeface="Trebuchet MS" panose="020B0603020202020204" pitchFamily="34" charset="0"/>
              </a:rPr>
              <a:t>verificărilor</a:t>
            </a:r>
            <a:r>
              <a:rPr lang="en-GB" dirty="0">
                <a:latin typeface="Trebuchet MS" panose="020B0603020202020204" pitchFamily="34" charset="0"/>
              </a:rPr>
              <a:t> (art.36);</a:t>
            </a:r>
            <a:endParaRPr lang="en-GB" dirty="0">
              <a:latin typeface="Trebuchet MS" panose="020B0603020202020204" pitchFamily="34" charset="0"/>
            </a:endParaRPr>
          </a:p>
          <a:p>
            <a:pPr algn="just"/>
            <a:r>
              <a:rPr lang="ro-RO" dirty="0">
                <a:latin typeface="Trebuchet MS" panose="020B0603020202020204" pitchFamily="34" charset="0"/>
              </a:rPr>
              <a:t>d</a:t>
            </a:r>
            <a:r>
              <a:rPr lang="en-GB" dirty="0" err="1">
                <a:latin typeface="Trebuchet MS" panose="020B0603020202020204" pitchFamily="34" charset="0"/>
              </a:rPr>
              <a:t>ispoziţiile</a:t>
            </a:r>
            <a:r>
              <a:rPr lang="en-GB" dirty="0">
                <a:latin typeface="Trebuchet MS" panose="020B0603020202020204" pitchFamily="34" charset="0"/>
              </a:rPr>
              <a:t> </a:t>
            </a:r>
            <a:r>
              <a:rPr lang="en-GB" dirty="0" err="1">
                <a:latin typeface="Trebuchet MS" panose="020B0603020202020204" pitchFamily="34" charset="0"/>
              </a:rPr>
              <a:t>primarului</a:t>
            </a:r>
            <a:r>
              <a:rPr lang="en-GB" dirty="0">
                <a:latin typeface="Trebuchet MS" panose="020B0603020202020204" pitchFamily="34" charset="0"/>
              </a:rPr>
              <a:t> se </a:t>
            </a:r>
            <a:r>
              <a:rPr lang="en-GB" dirty="0" err="1">
                <a:latin typeface="Trebuchet MS" panose="020B0603020202020204" pitchFamily="34" charset="0"/>
              </a:rPr>
              <a:t>comunică</a:t>
            </a:r>
            <a:r>
              <a:rPr lang="en-GB" dirty="0">
                <a:latin typeface="Trebuchet MS" panose="020B0603020202020204" pitchFamily="34" charset="0"/>
              </a:rPr>
              <a:t> </a:t>
            </a:r>
            <a:r>
              <a:rPr lang="en-GB" dirty="0" err="1">
                <a:latin typeface="Trebuchet MS" panose="020B0603020202020204" pitchFamily="34" charset="0"/>
              </a:rPr>
              <a:t>beneficiarilor</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maximum 5 </a:t>
            </a:r>
            <a:r>
              <a:rPr lang="en-GB" dirty="0" err="1">
                <a:latin typeface="Trebuchet MS" panose="020B0603020202020204" pitchFamily="34" charset="0"/>
              </a:rPr>
              <a:t>zile</a:t>
            </a:r>
            <a:r>
              <a:rPr lang="en-GB" dirty="0">
                <a:latin typeface="Trebuchet MS" panose="020B0603020202020204" pitchFamily="34" charset="0"/>
              </a:rPr>
              <a:t> de la data </a:t>
            </a:r>
            <a:r>
              <a:rPr lang="en-GB" dirty="0" err="1">
                <a:latin typeface="Trebuchet MS" panose="020B0603020202020204" pitchFamily="34" charset="0"/>
              </a:rPr>
              <a:t>emiterii</a:t>
            </a:r>
            <a:r>
              <a:rPr lang="en-GB" dirty="0">
                <a:latin typeface="Trebuchet MS" panose="020B0603020202020204" pitchFamily="34" charset="0"/>
              </a:rPr>
              <a:t> </a:t>
            </a:r>
            <a:r>
              <a:rPr lang="en-GB" dirty="0" err="1">
                <a:latin typeface="Trebuchet MS" panose="020B0603020202020204" pitchFamily="34" charset="0"/>
              </a:rPr>
              <a:t>acestora</a:t>
            </a:r>
            <a:r>
              <a:rPr lang="en-GB" dirty="0">
                <a:latin typeface="Trebuchet MS" panose="020B0603020202020204" pitchFamily="34" charset="0"/>
              </a:rPr>
              <a:t> (art.36);</a:t>
            </a:r>
            <a:endParaRPr lang="en-GB" dirty="0">
              <a:latin typeface="Trebuchet MS" panose="020B0603020202020204" pitchFamily="34" charset="0"/>
            </a:endParaRPr>
          </a:p>
          <a:p>
            <a:pPr algn="just"/>
            <a:r>
              <a:rPr lang="ro-RO" dirty="0">
                <a:latin typeface="Trebuchet MS" panose="020B0603020202020204" pitchFamily="34" charset="0"/>
              </a:rPr>
              <a:t>p</a:t>
            </a:r>
            <a:r>
              <a:rPr lang="en-GB" dirty="0" err="1">
                <a:latin typeface="Trebuchet MS" panose="020B0603020202020204" pitchFamily="34" charset="0"/>
              </a:rPr>
              <a:t>rimarul</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secretarul</a:t>
            </a:r>
            <a:r>
              <a:rPr lang="en-GB" dirty="0">
                <a:latin typeface="Trebuchet MS" panose="020B0603020202020204" pitchFamily="34" charset="0"/>
              </a:rPr>
              <a:t> </a:t>
            </a:r>
            <a:r>
              <a:rPr lang="en-GB" dirty="0" err="1">
                <a:latin typeface="Trebuchet MS" panose="020B0603020202020204" pitchFamily="34" charset="0"/>
              </a:rPr>
              <a:t>unităţii</a:t>
            </a:r>
            <a:r>
              <a:rPr lang="en-GB" dirty="0">
                <a:latin typeface="Trebuchet MS" panose="020B0603020202020204" pitchFamily="34" charset="0"/>
              </a:rPr>
              <a:t> </a:t>
            </a:r>
            <a:r>
              <a:rPr lang="en-GB" dirty="0" err="1">
                <a:latin typeface="Trebuchet MS" panose="020B0603020202020204" pitchFamily="34" charset="0"/>
              </a:rPr>
              <a:t>administrativ-teritoriale</a:t>
            </a:r>
            <a:r>
              <a:rPr lang="en-GB" dirty="0">
                <a:latin typeface="Trebuchet MS" panose="020B0603020202020204" pitchFamily="34" charset="0"/>
              </a:rPr>
              <a:t> </a:t>
            </a:r>
            <a:r>
              <a:rPr lang="en-GB" dirty="0" err="1">
                <a:latin typeface="Trebuchet MS" panose="020B0603020202020204" pitchFamily="34" charset="0"/>
              </a:rPr>
              <a:t>răspund</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condiţiile</a:t>
            </a:r>
            <a:r>
              <a:rPr lang="en-GB" dirty="0">
                <a:latin typeface="Trebuchet MS" panose="020B0603020202020204" pitchFamily="34" charset="0"/>
              </a:rPr>
              <a:t> </a:t>
            </a:r>
            <a:r>
              <a:rPr lang="en-GB" dirty="0" err="1">
                <a:latin typeface="Trebuchet MS" panose="020B0603020202020204" pitchFamily="34" charset="0"/>
              </a:rPr>
              <a:t>legii</a:t>
            </a:r>
            <a:r>
              <a:rPr lang="en-GB" dirty="0">
                <a:latin typeface="Trebuchet MS" panose="020B0603020202020204" pitchFamily="34" charset="0"/>
              </a:rPr>
              <a:t>, de </a:t>
            </a:r>
            <a:r>
              <a:rPr lang="en-GB" dirty="0" err="1">
                <a:latin typeface="Trebuchet MS" panose="020B0603020202020204" pitchFamily="34" charset="0"/>
              </a:rPr>
              <a:t>realitatea</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legalitatea</a:t>
            </a:r>
            <a:r>
              <a:rPr lang="en-GB" dirty="0">
                <a:latin typeface="Trebuchet MS" panose="020B0603020202020204" pitchFamily="34" charset="0"/>
              </a:rPr>
              <a:t> </a:t>
            </a:r>
            <a:r>
              <a:rPr lang="en-GB" dirty="0" err="1">
                <a:latin typeface="Trebuchet MS" panose="020B0603020202020204" pitchFamily="34" charset="0"/>
              </a:rPr>
              <a:t>operaţiunilor</a:t>
            </a:r>
            <a:r>
              <a:rPr lang="en-GB" dirty="0">
                <a:latin typeface="Trebuchet MS" panose="020B0603020202020204" pitchFamily="34" charset="0"/>
              </a:rPr>
              <a:t> de </a:t>
            </a:r>
            <a:r>
              <a:rPr lang="en-GB" dirty="0" err="1">
                <a:latin typeface="Trebuchet MS" panose="020B0603020202020204" pitchFamily="34" charset="0"/>
              </a:rPr>
              <a:t>stabilire</a:t>
            </a:r>
            <a:r>
              <a:rPr lang="en-GB" dirty="0">
                <a:latin typeface="Trebuchet MS" panose="020B0603020202020204" pitchFamily="34" charset="0"/>
              </a:rPr>
              <a:t> a </a:t>
            </a:r>
            <a:r>
              <a:rPr lang="en-GB" dirty="0" err="1">
                <a:latin typeface="Trebuchet MS" panose="020B0603020202020204" pitchFamily="34" charset="0"/>
              </a:rPr>
              <a:t>dreptului</a:t>
            </a:r>
            <a:r>
              <a:rPr lang="en-GB" dirty="0">
                <a:latin typeface="Trebuchet MS" panose="020B0603020202020204" pitchFamily="34" charset="0"/>
              </a:rPr>
              <a:t> la </a:t>
            </a:r>
            <a:r>
              <a:rPr lang="en-GB" dirty="0" err="1">
                <a:latin typeface="Trebuchet MS" panose="020B0603020202020204" pitchFamily="34" charset="0"/>
              </a:rPr>
              <a:t>venitul</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(art.36);</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96059" y="6184757"/>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algn="just"/>
            <a:r>
              <a:rPr lang="en-GB" dirty="0">
                <a:latin typeface="Trebuchet MS" panose="020B0603020202020204" pitchFamily="34" charset="0"/>
              </a:rPr>
              <a:t> </a:t>
            </a:r>
            <a:r>
              <a:rPr lang="en-GB" dirty="0" err="1">
                <a:latin typeface="Trebuchet MS" panose="020B0603020202020204" pitchFamily="34" charset="0"/>
              </a:rPr>
              <a:t>Cererile</a:t>
            </a:r>
            <a:r>
              <a:rPr lang="en-GB" dirty="0">
                <a:latin typeface="Trebuchet MS" panose="020B0603020202020204" pitchFamily="34" charset="0"/>
              </a:rPr>
              <a:t>, </a:t>
            </a:r>
            <a:r>
              <a:rPr lang="en-GB" dirty="0" err="1">
                <a:latin typeface="Trebuchet MS" panose="020B0603020202020204" pitchFamily="34" charset="0"/>
              </a:rPr>
              <a:t>declaraţiile</a:t>
            </a:r>
            <a:r>
              <a:rPr lang="en-GB" dirty="0">
                <a:latin typeface="Trebuchet MS" panose="020B0603020202020204" pitchFamily="34" charset="0"/>
              </a:rPr>
              <a:t> </a:t>
            </a:r>
            <a:r>
              <a:rPr lang="en-GB" dirty="0" err="1">
                <a:latin typeface="Trebuchet MS" panose="020B0603020202020204" pitchFamily="34" charset="0"/>
              </a:rPr>
              <a:t>pe</a:t>
            </a:r>
            <a:r>
              <a:rPr lang="en-GB" dirty="0">
                <a:latin typeface="Trebuchet MS" panose="020B0603020202020204" pitchFamily="34" charset="0"/>
              </a:rPr>
              <a:t> </a:t>
            </a:r>
            <a:r>
              <a:rPr lang="en-GB" dirty="0" err="1">
                <a:latin typeface="Trebuchet MS" panose="020B0603020202020204" pitchFamily="34" charset="0"/>
              </a:rPr>
              <a:t>propria</a:t>
            </a:r>
            <a:r>
              <a:rPr lang="en-GB" dirty="0">
                <a:latin typeface="Trebuchet MS" panose="020B0603020202020204" pitchFamily="34" charset="0"/>
              </a:rPr>
              <a:t> </a:t>
            </a:r>
            <a:r>
              <a:rPr lang="en-GB" dirty="0" err="1">
                <a:latin typeface="Trebuchet MS" panose="020B0603020202020204" pitchFamily="34" charset="0"/>
              </a:rPr>
              <a:t>răspundere</a:t>
            </a:r>
            <a:r>
              <a:rPr lang="en-GB" dirty="0">
                <a:latin typeface="Trebuchet MS" panose="020B0603020202020204" pitchFamily="34" charset="0"/>
              </a:rPr>
              <a:t>, </a:t>
            </a:r>
            <a:r>
              <a:rPr lang="en-GB" dirty="0" err="1">
                <a:latin typeface="Trebuchet MS" panose="020B0603020202020204" pitchFamily="34" charset="0"/>
              </a:rPr>
              <a:t>angajamentele</a:t>
            </a:r>
            <a:r>
              <a:rPr lang="en-GB" dirty="0">
                <a:latin typeface="Trebuchet MS" panose="020B0603020202020204" pitchFamily="34" charset="0"/>
              </a:rPr>
              <a:t> de </a:t>
            </a:r>
            <a:r>
              <a:rPr lang="en-GB" dirty="0" err="1">
                <a:latin typeface="Trebuchet MS" panose="020B0603020202020204" pitchFamily="34" charset="0"/>
              </a:rPr>
              <a:t>plată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documentele</a:t>
            </a:r>
            <a:r>
              <a:rPr lang="en-GB" dirty="0">
                <a:latin typeface="Trebuchet MS" panose="020B0603020202020204" pitchFamily="34" charset="0"/>
              </a:rPr>
              <a:t> </a:t>
            </a:r>
            <a:r>
              <a:rPr lang="en-GB" dirty="0" err="1">
                <a:latin typeface="Trebuchet MS" panose="020B0603020202020204" pitchFamily="34" charset="0"/>
              </a:rPr>
              <a:t>doveditoare</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dispoziţiile</a:t>
            </a:r>
            <a:r>
              <a:rPr lang="en-GB" dirty="0">
                <a:latin typeface="Trebuchet MS" panose="020B0603020202020204" pitchFamily="34" charset="0"/>
              </a:rPr>
              <a:t> </a:t>
            </a:r>
            <a:r>
              <a:rPr lang="en-GB" dirty="0" err="1">
                <a:latin typeface="Trebuchet MS" panose="020B0603020202020204" pitchFamily="34" charset="0"/>
              </a:rPr>
              <a:t>primarului</a:t>
            </a:r>
            <a:r>
              <a:rPr lang="en-GB" dirty="0">
                <a:latin typeface="Trebuchet MS" panose="020B0603020202020204" pitchFamily="34" charset="0"/>
              </a:rPr>
              <a:t> </a:t>
            </a:r>
            <a:r>
              <a:rPr lang="en-GB" dirty="0" err="1">
                <a:latin typeface="Trebuchet MS" panose="020B0603020202020204" pitchFamily="34" charset="0"/>
              </a:rPr>
              <a:t>referitoare</a:t>
            </a:r>
            <a:r>
              <a:rPr lang="en-GB" dirty="0">
                <a:latin typeface="Trebuchet MS" panose="020B0603020202020204" pitchFamily="34" charset="0"/>
              </a:rPr>
              <a:t> la </a:t>
            </a:r>
            <a:r>
              <a:rPr lang="en-GB" dirty="0" err="1">
                <a:latin typeface="Trebuchet MS" panose="020B0603020202020204" pitchFamily="34" charset="0"/>
              </a:rPr>
              <a:t>aprobarea</a:t>
            </a:r>
            <a:r>
              <a:rPr lang="en-GB" dirty="0">
                <a:latin typeface="Trebuchet MS" panose="020B0603020202020204" pitchFamily="34" charset="0"/>
              </a:rPr>
              <a:t>/</a:t>
            </a:r>
            <a:r>
              <a:rPr lang="en-GB" dirty="0" err="1">
                <a:latin typeface="Trebuchet MS" panose="020B0603020202020204" pitchFamily="34" charset="0"/>
              </a:rPr>
              <a:t>respingerea</a:t>
            </a:r>
            <a:r>
              <a:rPr lang="en-GB" dirty="0">
                <a:latin typeface="Trebuchet MS" panose="020B0603020202020204" pitchFamily="34" charset="0"/>
              </a:rPr>
              <a:t>/</a:t>
            </a:r>
            <a:r>
              <a:rPr lang="en-GB" dirty="0" err="1">
                <a:latin typeface="Trebuchet MS" panose="020B0603020202020204" pitchFamily="34" charset="0"/>
              </a:rPr>
              <a:t>suspendarea</a:t>
            </a:r>
            <a:r>
              <a:rPr lang="en-GB" dirty="0">
                <a:latin typeface="Trebuchet MS" panose="020B0603020202020204" pitchFamily="34" charset="0"/>
              </a:rPr>
              <a:t>/</a:t>
            </a:r>
            <a:r>
              <a:rPr lang="en-GB" dirty="0" err="1">
                <a:latin typeface="Trebuchet MS" panose="020B0603020202020204" pitchFamily="34" charset="0"/>
              </a:rPr>
              <a:t>încetarea</a:t>
            </a:r>
            <a:r>
              <a:rPr lang="en-GB" dirty="0">
                <a:latin typeface="Trebuchet MS" panose="020B0603020202020204" pitchFamily="34" charset="0"/>
              </a:rPr>
              <a:t>/</a:t>
            </a:r>
            <a:r>
              <a:rPr lang="en-GB" dirty="0" err="1">
                <a:latin typeface="Trebuchet MS" panose="020B0603020202020204" pitchFamily="34" charset="0"/>
              </a:rPr>
              <a:t>modificarea</a:t>
            </a:r>
            <a:r>
              <a:rPr lang="en-GB" dirty="0">
                <a:latin typeface="Trebuchet MS" panose="020B0603020202020204" pitchFamily="34" charset="0"/>
              </a:rPr>
              <a:t> </a:t>
            </a:r>
            <a:r>
              <a:rPr lang="en-GB" dirty="0" err="1">
                <a:latin typeface="Trebuchet MS" panose="020B0603020202020204" pitchFamily="34" charset="0"/>
              </a:rPr>
              <a:t>venitului</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se </a:t>
            </a:r>
            <a:r>
              <a:rPr lang="en-GB" dirty="0" err="1">
                <a:latin typeface="Trebuchet MS" panose="020B0603020202020204" pitchFamily="34" charset="0"/>
              </a:rPr>
              <a:t>păstrează</a:t>
            </a:r>
            <a:r>
              <a:rPr lang="en-GB" dirty="0">
                <a:latin typeface="Trebuchet MS" panose="020B0603020202020204" pitchFamily="34" charset="0"/>
              </a:rPr>
              <a:t> la </a:t>
            </a:r>
            <a:r>
              <a:rPr lang="en-GB" dirty="0" err="1">
                <a:latin typeface="Trebuchet MS" panose="020B0603020202020204" pitchFamily="34" charset="0"/>
              </a:rPr>
              <a:t>nivelul</a:t>
            </a:r>
            <a:r>
              <a:rPr lang="en-GB" dirty="0">
                <a:latin typeface="Trebuchet MS" panose="020B0603020202020204" pitchFamily="34" charset="0"/>
              </a:rPr>
              <a:t> </a:t>
            </a:r>
            <a:r>
              <a:rPr lang="en-GB" dirty="0" err="1">
                <a:latin typeface="Trebuchet MS" panose="020B0603020202020204" pitchFamily="34" charset="0"/>
              </a:rPr>
              <a:t>serviciului</a:t>
            </a:r>
            <a:r>
              <a:rPr lang="en-GB" dirty="0">
                <a:latin typeface="Trebuchet MS" panose="020B0603020202020204" pitchFamily="34" charset="0"/>
              </a:rPr>
              <a:t> public de </a:t>
            </a:r>
            <a:r>
              <a:rPr lang="en-GB" dirty="0" err="1">
                <a:latin typeface="Trebuchet MS" panose="020B0603020202020204" pitchFamily="34" charset="0"/>
              </a:rPr>
              <a:t>asistenţă</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.(art.37);</a:t>
            </a:r>
            <a:endParaRPr lang="en-GB" dirty="0">
              <a:latin typeface="Trebuchet MS" panose="020B0603020202020204" pitchFamily="34" charset="0"/>
            </a:endParaRPr>
          </a:p>
          <a:p>
            <a:pPr algn="just"/>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situaţia</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care se </a:t>
            </a:r>
            <a:r>
              <a:rPr lang="en-GB" dirty="0" err="1">
                <a:latin typeface="Trebuchet MS" panose="020B0603020202020204" pitchFamily="34" charset="0"/>
              </a:rPr>
              <a:t>produc</a:t>
            </a:r>
            <a:r>
              <a:rPr lang="en-GB" dirty="0">
                <a:latin typeface="Trebuchet MS" panose="020B0603020202020204" pitchFamily="34" charset="0"/>
              </a:rPr>
              <a:t> </a:t>
            </a:r>
            <a:r>
              <a:rPr lang="en-GB" dirty="0" err="1">
                <a:latin typeface="Trebuchet MS" panose="020B0603020202020204" pitchFamily="34" charset="0"/>
              </a:rPr>
              <a:t>modificări</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componenţa</a:t>
            </a:r>
            <a:r>
              <a:rPr lang="en-GB" dirty="0">
                <a:latin typeface="Trebuchet MS" panose="020B0603020202020204" pitchFamily="34" charset="0"/>
              </a:rPr>
              <a:t> </a:t>
            </a:r>
            <a:r>
              <a:rPr lang="en-GB" dirty="0" err="1">
                <a:latin typeface="Trebuchet MS" panose="020B0603020202020204" pitchFamily="34" charset="0"/>
              </a:rPr>
              <a:t>familiei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a:t>
            </a:r>
            <a:r>
              <a:rPr lang="en-GB" dirty="0" err="1">
                <a:latin typeface="Trebuchet MS" panose="020B0603020202020204" pitchFamily="34" charset="0"/>
              </a:rPr>
              <a:t>sau</a:t>
            </a:r>
            <a:r>
              <a:rPr lang="en-GB" dirty="0">
                <a:latin typeface="Trebuchet MS" panose="020B0603020202020204" pitchFamily="34" charset="0"/>
              </a:rPr>
              <a:t> a </a:t>
            </a:r>
            <a:r>
              <a:rPr lang="en-GB" dirty="0" err="1">
                <a:latin typeface="Trebuchet MS" panose="020B0603020202020204" pitchFamily="34" charset="0"/>
              </a:rPr>
              <a:t>veniturilor</a:t>
            </a:r>
            <a:r>
              <a:rPr lang="en-GB" dirty="0">
                <a:latin typeface="Trebuchet MS" panose="020B0603020202020204" pitchFamily="34" charset="0"/>
              </a:rPr>
              <a:t> </a:t>
            </a:r>
            <a:r>
              <a:rPr lang="en-GB" dirty="0" err="1">
                <a:latin typeface="Trebuchet MS" panose="020B0603020202020204" pitchFamily="34" charset="0"/>
              </a:rPr>
              <a:t>beneficiarilor</a:t>
            </a:r>
            <a:r>
              <a:rPr lang="en-GB" dirty="0">
                <a:latin typeface="Trebuchet MS" panose="020B0603020202020204" pitchFamily="34" charset="0"/>
              </a:rPr>
              <a:t> de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și</a:t>
            </a:r>
            <a:r>
              <a:rPr lang="en-GB" dirty="0">
                <a:latin typeface="Trebuchet MS" panose="020B0603020202020204" pitchFamily="34" charset="0"/>
              </a:rPr>
              <a:t> se </a:t>
            </a:r>
            <a:r>
              <a:rPr lang="en-GB" dirty="0" err="1">
                <a:latin typeface="Trebuchet MS" panose="020B0603020202020204" pitchFamily="34" charset="0"/>
              </a:rPr>
              <a:t>constată</a:t>
            </a:r>
            <a:r>
              <a:rPr lang="en-GB" dirty="0">
                <a:latin typeface="Trebuchet MS" panose="020B0603020202020204" pitchFamily="34" charset="0"/>
              </a:rPr>
              <a:t> </a:t>
            </a:r>
            <a:r>
              <a:rPr lang="en-GB" dirty="0" err="1">
                <a:latin typeface="Trebuchet MS" panose="020B0603020202020204" pitchFamily="34" charset="0"/>
              </a:rPr>
              <a:t>necesitatea</a:t>
            </a:r>
            <a:r>
              <a:rPr lang="en-GB" dirty="0">
                <a:latin typeface="Trebuchet MS" panose="020B0603020202020204" pitchFamily="34" charset="0"/>
              </a:rPr>
              <a:t> </a:t>
            </a:r>
            <a:r>
              <a:rPr lang="en-GB" dirty="0" err="1">
                <a:latin typeface="Trebuchet MS" panose="020B0603020202020204" pitchFamily="34" charset="0"/>
              </a:rPr>
              <a:t>stabilirii</a:t>
            </a:r>
            <a:r>
              <a:rPr lang="en-GB" dirty="0">
                <a:latin typeface="Trebuchet MS" panose="020B0603020202020204" pitchFamily="34" charset="0"/>
              </a:rPr>
              <a:t> </a:t>
            </a:r>
            <a:r>
              <a:rPr lang="en-GB" dirty="0" err="1">
                <a:latin typeface="Trebuchet MS" panose="020B0603020202020204" pitchFamily="34" charset="0"/>
              </a:rPr>
              <a:t>unui</a:t>
            </a:r>
            <a:r>
              <a:rPr lang="en-GB" dirty="0">
                <a:latin typeface="Trebuchet MS" panose="020B0603020202020204" pitchFamily="34" charset="0"/>
              </a:rPr>
              <a:t> </a:t>
            </a:r>
            <a:r>
              <a:rPr lang="en-GB" dirty="0" err="1">
                <a:latin typeface="Trebuchet MS" panose="020B0603020202020204" pitchFamily="34" charset="0"/>
              </a:rPr>
              <a:t>nou</a:t>
            </a:r>
            <a:r>
              <a:rPr lang="en-GB" dirty="0">
                <a:latin typeface="Trebuchet MS" panose="020B0603020202020204" pitchFamily="34" charset="0"/>
              </a:rPr>
              <a:t> </a:t>
            </a:r>
            <a:r>
              <a:rPr lang="en-GB" dirty="0" err="1">
                <a:latin typeface="Trebuchet MS" panose="020B0603020202020204" pitchFamily="34" charset="0"/>
              </a:rPr>
              <a:t>cuantum</a:t>
            </a:r>
            <a:r>
              <a:rPr lang="en-GB" dirty="0">
                <a:latin typeface="Trebuchet MS" panose="020B0603020202020204" pitchFamily="34" charset="0"/>
              </a:rPr>
              <a:t> al </a:t>
            </a:r>
            <a:r>
              <a:rPr lang="en-GB" dirty="0" err="1">
                <a:latin typeface="Trebuchet MS" panose="020B0603020202020204" pitchFamily="34" charset="0"/>
              </a:rPr>
              <a:t>venitului</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primarul</a:t>
            </a:r>
            <a:r>
              <a:rPr lang="en-GB" dirty="0">
                <a:latin typeface="Trebuchet MS" panose="020B0603020202020204" pitchFamily="34" charset="0"/>
              </a:rPr>
              <a:t> </a:t>
            </a:r>
            <a:r>
              <a:rPr lang="en-GB" dirty="0" err="1">
                <a:latin typeface="Trebuchet MS" panose="020B0603020202020204" pitchFamily="34" charset="0"/>
              </a:rPr>
              <a:t>emite</a:t>
            </a:r>
            <a:r>
              <a:rPr lang="en-GB" dirty="0">
                <a:latin typeface="Trebuchet MS" panose="020B0603020202020204" pitchFamily="34" charset="0"/>
              </a:rPr>
              <a:t> o </a:t>
            </a:r>
            <a:r>
              <a:rPr lang="en-GB" dirty="0" err="1">
                <a:latin typeface="Trebuchet MS" panose="020B0603020202020204" pitchFamily="34" charset="0"/>
              </a:rPr>
              <a:t>dispoziţie</a:t>
            </a:r>
            <a:r>
              <a:rPr lang="en-GB" dirty="0">
                <a:latin typeface="Trebuchet MS" panose="020B0603020202020204" pitchFamily="34" charset="0"/>
              </a:rPr>
              <a:t> de </a:t>
            </a:r>
            <a:r>
              <a:rPr lang="en-GB" dirty="0" err="1">
                <a:latin typeface="Trebuchet MS" panose="020B0603020202020204" pitchFamily="34" charset="0"/>
              </a:rPr>
              <a:t>menţinere</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de </a:t>
            </a:r>
            <a:r>
              <a:rPr lang="en-GB" dirty="0" err="1">
                <a:latin typeface="Trebuchet MS" panose="020B0603020202020204" pitchFamily="34" charset="0"/>
              </a:rPr>
              <a:t>încetare</a:t>
            </a:r>
            <a:r>
              <a:rPr lang="en-GB" dirty="0">
                <a:latin typeface="Trebuchet MS" panose="020B0603020202020204" pitchFamily="34" charset="0"/>
              </a:rPr>
              <a:t> a </a:t>
            </a:r>
            <a:r>
              <a:rPr lang="en-GB" dirty="0" err="1">
                <a:latin typeface="Trebuchet MS" panose="020B0603020202020204" pitchFamily="34" charset="0"/>
              </a:rPr>
              <a:t>dreptului</a:t>
            </a:r>
            <a:r>
              <a:rPr lang="en-GB" dirty="0">
                <a:latin typeface="Trebuchet MS" panose="020B0603020202020204" pitchFamily="34" charset="0"/>
              </a:rPr>
              <a:t>, </a:t>
            </a:r>
            <a:r>
              <a:rPr lang="en-GB" dirty="0" err="1">
                <a:latin typeface="Trebuchet MS" panose="020B0603020202020204" pitchFamily="34" charset="0"/>
              </a:rPr>
              <a:t>după</a:t>
            </a:r>
            <a:r>
              <a:rPr lang="en-GB" dirty="0">
                <a:latin typeface="Trebuchet MS" panose="020B0603020202020204" pitchFamily="34" charset="0"/>
              </a:rPr>
              <a:t> </a:t>
            </a:r>
            <a:r>
              <a:rPr lang="en-GB" dirty="0" err="1">
                <a:latin typeface="Trebuchet MS" panose="020B0603020202020204" pitchFamily="34" charset="0"/>
              </a:rPr>
              <a:t>caz</a:t>
            </a:r>
            <a:r>
              <a:rPr lang="en-GB" dirty="0">
                <a:latin typeface="Trebuchet MS" panose="020B0603020202020204" pitchFamily="34" charset="0"/>
              </a:rPr>
              <a:t>.(art.40);</a:t>
            </a:r>
            <a:endParaRPr lang="en-GB" dirty="0">
              <a:latin typeface="Trebuchet MS" panose="020B0603020202020204" pitchFamily="34" charset="0"/>
            </a:endParaRPr>
          </a:p>
          <a:p>
            <a:pPr algn="just"/>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cazul</a:t>
            </a:r>
            <a:r>
              <a:rPr lang="en-GB" dirty="0">
                <a:latin typeface="Trebuchet MS" panose="020B0603020202020204" pitchFamily="34" charset="0"/>
              </a:rPr>
              <a:t> </a:t>
            </a:r>
            <a:r>
              <a:rPr lang="en-GB" dirty="0" err="1">
                <a:latin typeface="Trebuchet MS" panose="020B0603020202020204" pitchFamily="34" charset="0"/>
              </a:rPr>
              <a:t>familiilor</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care include </a:t>
            </a:r>
            <a:r>
              <a:rPr lang="en-GB" dirty="0" err="1">
                <a:latin typeface="Trebuchet MS" panose="020B0603020202020204" pitchFamily="34" charset="0"/>
              </a:rPr>
              <a:t>componenta</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una</a:t>
            </a:r>
            <a:r>
              <a:rPr lang="en-GB" dirty="0">
                <a:latin typeface="Trebuchet MS" panose="020B0603020202020204" pitchFamily="34" charset="0"/>
              </a:rPr>
              <a:t> </a:t>
            </a:r>
            <a:r>
              <a:rPr lang="en-GB" dirty="0" err="1">
                <a:latin typeface="Trebuchet MS" panose="020B0603020202020204" pitchFamily="34" charset="0"/>
              </a:rPr>
              <a:t>dintre</a:t>
            </a:r>
            <a:r>
              <a:rPr lang="en-GB" dirty="0">
                <a:latin typeface="Trebuchet MS" panose="020B0603020202020204" pitchFamily="34" charset="0"/>
              </a:rPr>
              <a:t> </a:t>
            </a:r>
            <a:r>
              <a:rPr lang="en-GB" dirty="0" err="1">
                <a:latin typeface="Trebuchet MS" panose="020B0603020202020204" pitchFamily="34" charset="0"/>
              </a:rPr>
              <a:t>persoanele</a:t>
            </a:r>
            <a:r>
              <a:rPr lang="en-GB" dirty="0">
                <a:latin typeface="Trebuchet MS" panose="020B0603020202020204" pitchFamily="34" charset="0"/>
              </a:rPr>
              <a:t> </a:t>
            </a:r>
            <a:r>
              <a:rPr lang="en-GB" dirty="0" err="1">
                <a:latin typeface="Trebuchet MS" panose="020B0603020202020204" pitchFamily="34" charset="0"/>
              </a:rPr>
              <a:t>majore</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din </a:t>
            </a:r>
            <a:r>
              <a:rPr lang="en-GB" dirty="0" err="1">
                <a:latin typeface="Trebuchet MS" panose="020B0603020202020204" pitchFamily="34" charset="0"/>
              </a:rPr>
              <a:t>familia</a:t>
            </a:r>
            <a:r>
              <a:rPr lang="en-GB" dirty="0">
                <a:latin typeface="Trebuchet MS" panose="020B0603020202020204" pitchFamily="34" charset="0"/>
              </a:rPr>
              <a:t> </a:t>
            </a:r>
            <a:r>
              <a:rPr lang="en-GB" dirty="0" err="1">
                <a:latin typeface="Trebuchet MS" panose="020B0603020202020204" pitchFamily="34" charset="0"/>
              </a:rPr>
              <a:t>respectivă</a:t>
            </a:r>
            <a:r>
              <a:rPr lang="en-GB" dirty="0">
                <a:latin typeface="Trebuchet MS" panose="020B0603020202020204" pitchFamily="34" charset="0"/>
              </a:rPr>
              <a:t> are </a:t>
            </a:r>
            <a:r>
              <a:rPr lang="en-GB" dirty="0" err="1">
                <a:latin typeface="Trebuchet MS" panose="020B0603020202020204" pitchFamily="34" charset="0"/>
              </a:rPr>
              <a:t>obligaţia</a:t>
            </a:r>
            <a:r>
              <a:rPr lang="en-GB" dirty="0">
                <a:latin typeface="Trebuchet MS" panose="020B0603020202020204" pitchFamily="34" charset="0"/>
              </a:rPr>
              <a:t> de a </a:t>
            </a:r>
            <a:r>
              <a:rPr lang="en-GB" dirty="0" err="1">
                <a:latin typeface="Trebuchet MS" panose="020B0603020202020204" pitchFamily="34" charset="0"/>
              </a:rPr>
              <a:t>presta</a:t>
            </a:r>
            <a:r>
              <a:rPr lang="en-GB" dirty="0">
                <a:latin typeface="Trebuchet MS" panose="020B0603020202020204" pitchFamily="34" charset="0"/>
              </a:rPr>
              <a:t> lunar, la </a:t>
            </a:r>
            <a:r>
              <a:rPr lang="en-GB" dirty="0" err="1">
                <a:latin typeface="Trebuchet MS" panose="020B0603020202020204" pitchFamily="34" charset="0"/>
              </a:rPr>
              <a:t>solicitarea</a:t>
            </a:r>
            <a:r>
              <a:rPr lang="en-GB" dirty="0">
                <a:latin typeface="Trebuchet MS" panose="020B0603020202020204" pitchFamily="34" charset="0"/>
              </a:rPr>
              <a:t> </a:t>
            </a:r>
            <a:r>
              <a:rPr lang="en-GB" dirty="0" err="1">
                <a:latin typeface="Trebuchet MS" panose="020B0603020202020204" pitchFamily="34" charset="0"/>
              </a:rPr>
              <a:t>primarului</a:t>
            </a:r>
            <a:r>
              <a:rPr lang="en-GB" dirty="0">
                <a:latin typeface="Trebuchet MS" panose="020B0603020202020204" pitchFamily="34" charset="0"/>
              </a:rPr>
              <a:t>, </a:t>
            </a:r>
            <a:r>
              <a:rPr lang="en-GB" dirty="0" err="1">
                <a:latin typeface="Trebuchet MS" panose="020B0603020202020204" pitchFamily="34" charset="0"/>
              </a:rPr>
              <a:t>activităţi</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lucrări</a:t>
            </a:r>
            <a:r>
              <a:rPr lang="en-GB" dirty="0">
                <a:latin typeface="Trebuchet MS" panose="020B0603020202020204" pitchFamily="34" charset="0"/>
              </a:rPr>
              <a:t> de </a:t>
            </a:r>
            <a:r>
              <a:rPr lang="en-GB" dirty="0" err="1">
                <a:latin typeface="Trebuchet MS" panose="020B0603020202020204" pitchFamily="34" charset="0"/>
              </a:rPr>
              <a:t>interes</a:t>
            </a:r>
            <a:r>
              <a:rPr lang="en-GB" dirty="0">
                <a:latin typeface="Trebuchet MS" panose="020B0603020202020204" pitchFamily="34" charset="0"/>
              </a:rPr>
              <a:t> local, cu </a:t>
            </a:r>
            <a:r>
              <a:rPr lang="en-GB" dirty="0" err="1">
                <a:latin typeface="Trebuchet MS" panose="020B0603020202020204" pitchFamily="34" charset="0"/>
              </a:rPr>
              <a:t>respectarea</a:t>
            </a:r>
            <a:r>
              <a:rPr lang="en-GB" dirty="0">
                <a:latin typeface="Trebuchet MS" panose="020B0603020202020204" pitchFamily="34" charset="0"/>
              </a:rPr>
              <a:t> </a:t>
            </a:r>
            <a:r>
              <a:rPr lang="en-GB" dirty="0" err="1">
                <a:latin typeface="Trebuchet MS" panose="020B0603020202020204" pitchFamily="34" charset="0"/>
              </a:rPr>
              <a:t>duratei</a:t>
            </a:r>
            <a:r>
              <a:rPr lang="en-GB" dirty="0">
                <a:latin typeface="Trebuchet MS" panose="020B0603020202020204" pitchFamily="34" charset="0"/>
              </a:rPr>
              <a:t> </a:t>
            </a:r>
            <a:r>
              <a:rPr lang="en-GB" dirty="0" err="1">
                <a:latin typeface="Trebuchet MS" panose="020B0603020202020204" pitchFamily="34" charset="0"/>
              </a:rPr>
              <a:t>normale</a:t>
            </a:r>
            <a:r>
              <a:rPr lang="en-GB" dirty="0">
                <a:latin typeface="Trebuchet MS" panose="020B0603020202020204" pitchFamily="34" charset="0"/>
              </a:rPr>
              <a:t> a </a:t>
            </a:r>
            <a:r>
              <a:rPr lang="en-GB" dirty="0" err="1">
                <a:latin typeface="Trebuchet MS" panose="020B0603020202020204" pitchFamily="34" charset="0"/>
              </a:rPr>
              <a:t>timpului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 </a:t>
            </a:r>
            <a:r>
              <a:rPr lang="en-GB" dirty="0" err="1">
                <a:latin typeface="Trebuchet MS" panose="020B0603020202020204" pitchFamily="34" charset="0"/>
              </a:rPr>
              <a:t>normelor</a:t>
            </a:r>
            <a:r>
              <a:rPr lang="en-GB" dirty="0">
                <a:latin typeface="Trebuchet MS" panose="020B0603020202020204" pitchFamily="34" charset="0"/>
              </a:rPr>
              <a:t> de </a:t>
            </a:r>
            <a:r>
              <a:rPr lang="en-GB" dirty="0" err="1">
                <a:latin typeface="Trebuchet MS" panose="020B0603020202020204" pitchFamily="34" charset="0"/>
              </a:rPr>
              <a:t>securitate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sănătate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muncă</a:t>
            </a:r>
            <a:r>
              <a:rPr lang="en-GB" dirty="0">
                <a:latin typeface="Trebuchet MS" panose="020B0603020202020204" pitchFamily="34" charset="0"/>
              </a:rPr>
              <a:t>.(art.59);</a:t>
            </a:r>
            <a:endParaRPr lang="en-GB" dirty="0">
              <a:latin typeface="Trebuchet MS" panose="020B0603020202020204" pitchFamily="34" charset="0"/>
            </a:endParaRPr>
          </a:p>
          <a:p>
            <a:pPr algn="just"/>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persoanele</a:t>
            </a:r>
            <a:r>
              <a:rPr lang="en-GB" dirty="0">
                <a:latin typeface="Trebuchet MS" panose="020B0603020202020204" pitchFamily="34" charset="0"/>
              </a:rPr>
              <a:t> </a:t>
            </a:r>
            <a:r>
              <a:rPr lang="en-GB" dirty="0" err="1">
                <a:latin typeface="Trebuchet MS" panose="020B0603020202020204" pitchFamily="34" charset="0"/>
              </a:rPr>
              <a:t>singure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familiile</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care include </a:t>
            </a:r>
            <a:r>
              <a:rPr lang="en-GB" dirty="0" err="1">
                <a:latin typeface="Trebuchet MS" panose="020B0603020202020204" pitchFamily="34" charset="0"/>
              </a:rPr>
              <a:t>componenta</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autorităţile</a:t>
            </a:r>
            <a:r>
              <a:rPr lang="en-GB" dirty="0">
                <a:latin typeface="Trebuchet MS" panose="020B0603020202020204" pitchFamily="34" charset="0"/>
              </a:rPr>
              <a:t>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locale au </a:t>
            </a:r>
            <a:r>
              <a:rPr lang="en-GB" dirty="0" err="1">
                <a:latin typeface="Trebuchet MS" panose="020B0603020202020204" pitchFamily="34" charset="0"/>
              </a:rPr>
              <a:t>obligaţia</a:t>
            </a:r>
            <a:r>
              <a:rPr lang="en-GB" dirty="0">
                <a:latin typeface="Trebuchet MS" panose="020B0603020202020204" pitchFamily="34" charset="0"/>
              </a:rPr>
              <a:t> </a:t>
            </a:r>
            <a:r>
              <a:rPr lang="en-GB" dirty="0" err="1">
                <a:latin typeface="Trebuchet MS" panose="020B0603020202020204" pitchFamily="34" charset="0"/>
              </a:rPr>
              <a:t>să</a:t>
            </a:r>
            <a:r>
              <a:rPr lang="en-GB" dirty="0">
                <a:latin typeface="Trebuchet MS" panose="020B0603020202020204" pitchFamily="34" charset="0"/>
              </a:rPr>
              <a:t> </a:t>
            </a:r>
            <a:r>
              <a:rPr lang="en-GB" dirty="0" err="1">
                <a:latin typeface="Trebuchet MS" panose="020B0603020202020204" pitchFamily="34" charset="0"/>
              </a:rPr>
              <a:t>realizeze</a:t>
            </a:r>
            <a:r>
              <a:rPr lang="en-GB" dirty="0">
                <a:latin typeface="Trebuchet MS" panose="020B0603020202020204" pitchFamily="34" charset="0"/>
              </a:rPr>
              <a:t> </a:t>
            </a:r>
            <a:r>
              <a:rPr lang="en-GB" dirty="0" err="1">
                <a:latin typeface="Trebuchet MS" panose="020B0603020202020204" pitchFamily="34" charset="0"/>
              </a:rPr>
              <a:t>evaluarea</a:t>
            </a:r>
            <a:r>
              <a:rPr lang="en-GB" dirty="0">
                <a:latin typeface="Trebuchet MS" panose="020B0603020202020204" pitchFamily="34" charset="0"/>
              </a:rPr>
              <a:t> </a:t>
            </a:r>
            <a:r>
              <a:rPr lang="en-GB" dirty="0" err="1">
                <a:latin typeface="Trebuchet MS" panose="020B0603020202020204" pitchFamily="34" charset="0"/>
              </a:rPr>
              <a:t>iniţială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să</a:t>
            </a:r>
            <a:r>
              <a:rPr lang="en-GB" dirty="0">
                <a:latin typeface="Trebuchet MS" panose="020B0603020202020204" pitchFamily="34" charset="0"/>
              </a:rPr>
              <a:t> </a:t>
            </a:r>
            <a:r>
              <a:rPr lang="en-GB" dirty="0" err="1">
                <a:latin typeface="Trebuchet MS" panose="020B0603020202020204" pitchFamily="34" charset="0"/>
              </a:rPr>
              <a:t>elaboreze</a:t>
            </a:r>
            <a:r>
              <a:rPr lang="en-GB" dirty="0">
                <a:latin typeface="Trebuchet MS" panose="020B0603020202020204" pitchFamily="34" charset="0"/>
              </a:rPr>
              <a:t> </a:t>
            </a:r>
            <a:r>
              <a:rPr lang="en-GB" dirty="0" err="1">
                <a:latin typeface="Trebuchet MS" panose="020B0603020202020204" pitchFamily="34" charset="0"/>
              </a:rPr>
              <a:t>planul</a:t>
            </a:r>
            <a:r>
              <a:rPr lang="en-GB" dirty="0">
                <a:latin typeface="Trebuchet MS" panose="020B0603020202020204" pitchFamily="34" charset="0"/>
              </a:rPr>
              <a:t> de </a:t>
            </a:r>
            <a:r>
              <a:rPr lang="en-GB" dirty="0" err="1">
                <a:latin typeface="Trebuchet MS" panose="020B0603020202020204" pitchFamily="34" charset="0"/>
              </a:rPr>
              <a:t>intervenţie</a:t>
            </a:r>
            <a:r>
              <a:rPr lang="en-GB" dirty="0">
                <a:latin typeface="Trebuchet MS" panose="020B0603020202020204" pitchFamily="34" charset="0"/>
              </a:rPr>
              <a:t> (art.60);</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51236" y="6166829"/>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4144" y="1111624"/>
            <a:ext cx="9997440" cy="5136776"/>
          </a:xfrm>
        </p:spPr>
        <p:txBody>
          <a:bodyPr>
            <a:normAutofit fontScale="55000" lnSpcReduction="20000"/>
          </a:bodyPr>
          <a:lstStyle/>
          <a:p>
            <a:pPr algn="just"/>
            <a:r>
              <a:rPr lang="en-GB" dirty="0"/>
              <a:t> </a:t>
            </a:r>
            <a:r>
              <a:rPr lang="en-GB" dirty="0" err="1"/>
              <a:t>Autorităţile</a:t>
            </a:r>
            <a:r>
              <a:rPr lang="en-GB" dirty="0"/>
              <a:t> </a:t>
            </a:r>
            <a:r>
              <a:rPr lang="en-GB" dirty="0" err="1"/>
              <a:t>administraţiei</a:t>
            </a:r>
            <a:r>
              <a:rPr lang="en-GB" dirty="0"/>
              <a:t> </a:t>
            </a:r>
            <a:r>
              <a:rPr lang="en-GB" dirty="0" err="1"/>
              <a:t>publice</a:t>
            </a:r>
            <a:r>
              <a:rPr lang="en-GB" dirty="0"/>
              <a:t> locale </a:t>
            </a:r>
            <a:r>
              <a:rPr lang="en-GB" dirty="0" err="1"/>
              <a:t>vor</a:t>
            </a:r>
            <a:r>
              <a:rPr lang="en-GB" dirty="0"/>
              <a:t> </a:t>
            </a:r>
            <a:r>
              <a:rPr lang="en-GB" dirty="0" err="1"/>
              <a:t>avea</a:t>
            </a:r>
            <a:r>
              <a:rPr lang="en-GB" dirty="0"/>
              <a:t> </a:t>
            </a:r>
            <a:r>
              <a:rPr lang="en-GB" dirty="0" err="1"/>
              <a:t>în</a:t>
            </a:r>
            <a:r>
              <a:rPr lang="en-GB" dirty="0"/>
              <a:t> </a:t>
            </a:r>
            <a:r>
              <a:rPr lang="en-GB" dirty="0" err="1"/>
              <a:t>vedere</a:t>
            </a:r>
            <a:r>
              <a:rPr lang="en-GB" dirty="0"/>
              <a:t>, </a:t>
            </a:r>
            <a:r>
              <a:rPr lang="en-GB" dirty="0" err="1"/>
              <a:t>în</a:t>
            </a:r>
            <a:r>
              <a:rPr lang="en-GB" dirty="0"/>
              <a:t> </a:t>
            </a:r>
            <a:r>
              <a:rPr lang="en-GB" dirty="0" err="1"/>
              <a:t>planurile</a:t>
            </a:r>
            <a:r>
              <a:rPr lang="en-GB" dirty="0"/>
              <a:t> </a:t>
            </a:r>
            <a:r>
              <a:rPr lang="en-GB" dirty="0" err="1"/>
              <a:t>anuale</a:t>
            </a:r>
            <a:r>
              <a:rPr lang="en-GB" dirty="0"/>
              <a:t> de </a:t>
            </a:r>
            <a:r>
              <a:rPr lang="en-GB" dirty="0" err="1"/>
              <a:t>acţiune</a:t>
            </a:r>
            <a:r>
              <a:rPr lang="en-GB" dirty="0"/>
              <a:t> </a:t>
            </a:r>
            <a:r>
              <a:rPr lang="en-GB" dirty="0" err="1"/>
              <a:t>privind</a:t>
            </a:r>
            <a:r>
              <a:rPr lang="en-GB" dirty="0"/>
              <a:t> </a:t>
            </a:r>
            <a:r>
              <a:rPr lang="en-GB" dirty="0" err="1"/>
              <a:t>serviciile</a:t>
            </a:r>
            <a:r>
              <a:rPr lang="en-GB" dirty="0"/>
              <a:t> </a:t>
            </a:r>
            <a:r>
              <a:rPr lang="en-GB" dirty="0" err="1"/>
              <a:t>sociale</a:t>
            </a:r>
            <a:r>
              <a:rPr lang="en-GB" dirty="0"/>
              <a:t> </a:t>
            </a:r>
            <a:r>
              <a:rPr lang="en-GB" dirty="0" err="1"/>
              <a:t>proprii</a:t>
            </a:r>
            <a:r>
              <a:rPr lang="en-GB" dirty="0"/>
              <a:t>, </a:t>
            </a:r>
            <a:r>
              <a:rPr lang="en-GB" dirty="0" err="1"/>
              <a:t>înfiinţarea</a:t>
            </a:r>
            <a:r>
              <a:rPr lang="en-GB" dirty="0"/>
              <a:t> </a:t>
            </a:r>
            <a:r>
              <a:rPr lang="en-GB" dirty="0" err="1"/>
              <a:t>şi</a:t>
            </a:r>
            <a:r>
              <a:rPr lang="en-GB" dirty="0"/>
              <a:t> </a:t>
            </a:r>
            <a:r>
              <a:rPr lang="en-GB" dirty="0" err="1"/>
              <a:t>acordarea</a:t>
            </a:r>
            <a:r>
              <a:rPr lang="en-GB" dirty="0"/>
              <a:t>, </a:t>
            </a:r>
            <a:r>
              <a:rPr lang="en-GB" dirty="0" err="1"/>
              <a:t>după</a:t>
            </a:r>
            <a:r>
              <a:rPr lang="en-GB" dirty="0"/>
              <a:t> </a:t>
            </a:r>
            <a:r>
              <a:rPr lang="en-GB" dirty="0" err="1"/>
              <a:t>caz</a:t>
            </a:r>
            <a:r>
              <a:rPr lang="en-GB" dirty="0"/>
              <a:t>, de </a:t>
            </a:r>
            <a:r>
              <a:rPr lang="en-GB" dirty="0" err="1"/>
              <a:t>servicii</a:t>
            </a:r>
            <a:r>
              <a:rPr lang="en-GB" dirty="0"/>
              <a:t> de </a:t>
            </a:r>
            <a:r>
              <a:rPr lang="en-GB" dirty="0" err="1"/>
              <a:t>consiliere</a:t>
            </a:r>
            <a:r>
              <a:rPr lang="en-GB" dirty="0"/>
              <a:t> </a:t>
            </a:r>
            <a:r>
              <a:rPr lang="en-GB" dirty="0" err="1"/>
              <a:t>socială</a:t>
            </a:r>
            <a:r>
              <a:rPr lang="en-GB" dirty="0"/>
              <a:t>, </a:t>
            </a:r>
            <a:r>
              <a:rPr lang="en-GB" dirty="0" err="1"/>
              <a:t>psihologică</a:t>
            </a:r>
            <a:r>
              <a:rPr lang="en-GB" dirty="0"/>
              <a:t> </a:t>
            </a:r>
            <a:r>
              <a:rPr lang="en-GB" dirty="0" err="1"/>
              <a:t>şi</a:t>
            </a:r>
            <a:r>
              <a:rPr lang="en-GB" dirty="0"/>
              <a:t> </a:t>
            </a:r>
            <a:r>
              <a:rPr lang="en-GB" dirty="0" err="1"/>
              <a:t>vocaţională</a:t>
            </a:r>
            <a:r>
              <a:rPr lang="en-GB" dirty="0"/>
              <a:t>, </a:t>
            </a:r>
            <a:r>
              <a:rPr lang="en-GB" dirty="0" err="1"/>
              <a:t>servicii</a:t>
            </a:r>
            <a:r>
              <a:rPr lang="en-GB" dirty="0"/>
              <a:t> de planning familial, </a:t>
            </a:r>
            <a:r>
              <a:rPr lang="en-GB" dirty="0" err="1"/>
              <a:t>precum</a:t>
            </a:r>
            <a:r>
              <a:rPr lang="en-GB" dirty="0"/>
              <a:t> </a:t>
            </a:r>
            <a:r>
              <a:rPr lang="en-GB" dirty="0" err="1"/>
              <a:t>şi</a:t>
            </a:r>
            <a:r>
              <a:rPr lang="en-GB" dirty="0"/>
              <a:t> </a:t>
            </a:r>
            <a:r>
              <a:rPr lang="en-GB" dirty="0" err="1"/>
              <a:t>orice</a:t>
            </a:r>
            <a:r>
              <a:rPr lang="en-GB" dirty="0"/>
              <a:t> </a:t>
            </a:r>
            <a:r>
              <a:rPr lang="en-GB" dirty="0" err="1"/>
              <a:t>alte</a:t>
            </a:r>
            <a:r>
              <a:rPr lang="en-GB" dirty="0"/>
              <a:t> </a:t>
            </a:r>
            <a:r>
              <a:rPr lang="en-GB" dirty="0" err="1"/>
              <a:t>servicii</a:t>
            </a:r>
            <a:r>
              <a:rPr lang="en-GB" dirty="0"/>
              <a:t> </a:t>
            </a:r>
            <a:r>
              <a:rPr lang="en-GB" dirty="0" err="1"/>
              <a:t>sociale</a:t>
            </a:r>
            <a:r>
              <a:rPr lang="en-GB" dirty="0"/>
              <a:t> </a:t>
            </a:r>
            <a:r>
              <a:rPr lang="en-GB" dirty="0" err="1"/>
              <a:t>necesare</a:t>
            </a:r>
            <a:r>
              <a:rPr lang="en-GB" dirty="0"/>
              <a:t> </a:t>
            </a:r>
            <a:r>
              <a:rPr lang="en-GB" dirty="0" err="1"/>
              <a:t>soluţionării</a:t>
            </a:r>
            <a:r>
              <a:rPr lang="en-GB" dirty="0"/>
              <a:t> </a:t>
            </a:r>
            <a:r>
              <a:rPr lang="en-GB" dirty="0" err="1"/>
              <a:t>nevoilor</a:t>
            </a:r>
            <a:r>
              <a:rPr lang="en-GB" dirty="0"/>
              <a:t> </a:t>
            </a:r>
            <a:r>
              <a:rPr lang="en-GB" dirty="0" err="1"/>
              <a:t>persoanelor</a:t>
            </a:r>
            <a:r>
              <a:rPr lang="en-GB" dirty="0"/>
              <a:t> </a:t>
            </a:r>
            <a:r>
              <a:rPr lang="en-GB" dirty="0" err="1"/>
              <a:t>singure</a:t>
            </a:r>
            <a:r>
              <a:rPr lang="en-GB" dirty="0"/>
              <a:t> </a:t>
            </a:r>
            <a:r>
              <a:rPr lang="en-GB" dirty="0" err="1"/>
              <a:t>şi</a:t>
            </a:r>
            <a:r>
              <a:rPr lang="en-GB" dirty="0"/>
              <a:t> </a:t>
            </a:r>
            <a:r>
              <a:rPr lang="en-GB" dirty="0" err="1"/>
              <a:t>familiilor</a:t>
            </a:r>
            <a:r>
              <a:rPr lang="en-GB" dirty="0"/>
              <a:t> </a:t>
            </a:r>
            <a:r>
              <a:rPr lang="en-GB" dirty="0" err="1"/>
              <a:t>beneficiare</a:t>
            </a:r>
            <a:r>
              <a:rPr lang="en-GB" dirty="0"/>
              <a:t> de </a:t>
            </a:r>
            <a:r>
              <a:rPr lang="en-GB" dirty="0" err="1"/>
              <a:t>venit</a:t>
            </a:r>
            <a:r>
              <a:rPr lang="en-GB" dirty="0"/>
              <a:t> minim de </a:t>
            </a:r>
            <a:r>
              <a:rPr lang="en-GB" dirty="0" err="1"/>
              <a:t>incluziune</a:t>
            </a:r>
            <a:r>
              <a:rPr lang="en-GB" dirty="0"/>
              <a:t> care include </a:t>
            </a:r>
            <a:r>
              <a:rPr lang="en-GB" dirty="0" err="1"/>
              <a:t>componenta</a:t>
            </a:r>
            <a:r>
              <a:rPr lang="en-GB" dirty="0"/>
              <a:t> de </a:t>
            </a:r>
            <a:r>
              <a:rPr lang="en-GB" dirty="0" err="1"/>
              <a:t>ajutor</a:t>
            </a:r>
            <a:r>
              <a:rPr lang="en-GB" dirty="0"/>
              <a:t> de </a:t>
            </a:r>
            <a:r>
              <a:rPr lang="en-GB" dirty="0" err="1"/>
              <a:t>incluziune</a:t>
            </a:r>
            <a:r>
              <a:rPr lang="en-GB" dirty="0"/>
              <a:t> (art.60);</a:t>
            </a:r>
            <a:endParaRPr lang="en-GB" dirty="0"/>
          </a:p>
          <a:p>
            <a:pPr algn="just"/>
            <a:r>
              <a:rPr lang="en-GB" dirty="0"/>
              <a:t> </a:t>
            </a:r>
            <a:r>
              <a:rPr lang="en-GB" dirty="0" err="1"/>
              <a:t>Pentru</a:t>
            </a:r>
            <a:r>
              <a:rPr lang="en-GB" dirty="0"/>
              <a:t> </a:t>
            </a:r>
            <a:r>
              <a:rPr lang="en-GB" dirty="0" err="1"/>
              <a:t>îndeplinirea</a:t>
            </a:r>
            <a:r>
              <a:rPr lang="en-GB" dirty="0"/>
              <a:t> </a:t>
            </a:r>
            <a:r>
              <a:rPr lang="en-GB" dirty="0" err="1"/>
              <a:t>obligaţiei</a:t>
            </a:r>
            <a:r>
              <a:rPr lang="en-GB" dirty="0"/>
              <a:t> de a </a:t>
            </a:r>
            <a:r>
              <a:rPr lang="en-GB" dirty="0" err="1"/>
              <a:t>presta</a:t>
            </a:r>
            <a:r>
              <a:rPr lang="en-GB" dirty="0"/>
              <a:t> lunar, la </a:t>
            </a:r>
            <a:r>
              <a:rPr lang="en-GB" dirty="0" err="1"/>
              <a:t>solicitarea</a:t>
            </a:r>
            <a:r>
              <a:rPr lang="en-GB" dirty="0"/>
              <a:t> </a:t>
            </a:r>
            <a:r>
              <a:rPr lang="en-GB" dirty="0" err="1"/>
              <a:t>primarului</a:t>
            </a:r>
            <a:r>
              <a:rPr lang="en-GB" dirty="0"/>
              <a:t>, </a:t>
            </a:r>
            <a:r>
              <a:rPr lang="en-GB" dirty="0" err="1"/>
              <a:t>activităţi</a:t>
            </a:r>
            <a:r>
              <a:rPr lang="en-GB" dirty="0"/>
              <a:t> </a:t>
            </a:r>
            <a:r>
              <a:rPr lang="en-GB" dirty="0" err="1"/>
              <a:t>sau</a:t>
            </a:r>
            <a:r>
              <a:rPr lang="en-GB" dirty="0"/>
              <a:t> </a:t>
            </a:r>
            <a:r>
              <a:rPr lang="en-GB" dirty="0" err="1"/>
              <a:t>lucrări</a:t>
            </a:r>
            <a:r>
              <a:rPr lang="en-GB" dirty="0"/>
              <a:t> de </a:t>
            </a:r>
            <a:r>
              <a:rPr lang="en-GB" dirty="0" err="1"/>
              <a:t>interes</a:t>
            </a:r>
            <a:r>
              <a:rPr lang="en-GB" dirty="0"/>
              <a:t> local de </a:t>
            </a:r>
            <a:r>
              <a:rPr lang="en-GB" dirty="0" err="1"/>
              <a:t>către</a:t>
            </a:r>
            <a:r>
              <a:rPr lang="en-GB" dirty="0"/>
              <a:t> </a:t>
            </a:r>
            <a:r>
              <a:rPr lang="en-GB" dirty="0" err="1"/>
              <a:t>persoanele</a:t>
            </a:r>
            <a:r>
              <a:rPr lang="en-GB" dirty="0"/>
              <a:t> </a:t>
            </a:r>
            <a:r>
              <a:rPr lang="en-GB" dirty="0" err="1"/>
              <a:t>apte</a:t>
            </a:r>
            <a:r>
              <a:rPr lang="en-GB" dirty="0"/>
              <a:t> de </a:t>
            </a:r>
            <a:r>
              <a:rPr lang="en-GB" dirty="0" err="1"/>
              <a:t>muncă</a:t>
            </a:r>
            <a:r>
              <a:rPr lang="en-GB" dirty="0"/>
              <a:t> </a:t>
            </a:r>
            <a:r>
              <a:rPr lang="en-GB" dirty="0" err="1"/>
              <a:t>beneficiare</a:t>
            </a:r>
            <a:r>
              <a:rPr lang="en-GB" dirty="0"/>
              <a:t> de </a:t>
            </a:r>
            <a:r>
              <a:rPr lang="en-GB" dirty="0" err="1"/>
              <a:t>ajutor</a:t>
            </a:r>
            <a:r>
              <a:rPr lang="en-GB" dirty="0"/>
              <a:t> de </a:t>
            </a:r>
            <a:r>
              <a:rPr lang="en-GB" dirty="0" err="1"/>
              <a:t>incluziune</a:t>
            </a:r>
            <a:r>
              <a:rPr lang="en-GB" dirty="0"/>
              <a:t>, </a:t>
            </a:r>
            <a:r>
              <a:rPr lang="en-GB" dirty="0" err="1"/>
              <a:t>primarii</a:t>
            </a:r>
            <a:r>
              <a:rPr lang="en-GB" dirty="0"/>
              <a:t> au </a:t>
            </a:r>
            <a:r>
              <a:rPr lang="en-GB" dirty="0" err="1"/>
              <a:t>următoarele</a:t>
            </a:r>
            <a:r>
              <a:rPr lang="en-GB" dirty="0"/>
              <a:t> </a:t>
            </a:r>
            <a:r>
              <a:rPr lang="en-GB" dirty="0" err="1"/>
              <a:t>obligaţii</a:t>
            </a:r>
            <a:r>
              <a:rPr lang="en-GB" dirty="0"/>
              <a:t>:</a:t>
            </a:r>
            <a:endParaRPr lang="en-GB" dirty="0"/>
          </a:p>
          <a:p>
            <a:pPr algn="just">
              <a:buNone/>
            </a:pPr>
            <a:r>
              <a:rPr lang="en-GB" dirty="0"/>
              <a:t>   </a:t>
            </a:r>
            <a:r>
              <a:rPr lang="ro-RO" dirty="0"/>
              <a:t>      </a:t>
            </a:r>
            <a:r>
              <a:rPr lang="en-GB" dirty="0"/>
              <a:t> a) </a:t>
            </a:r>
            <a:r>
              <a:rPr lang="en-GB" dirty="0" err="1"/>
              <a:t>să</a:t>
            </a:r>
            <a:r>
              <a:rPr lang="en-GB" dirty="0"/>
              <a:t> </a:t>
            </a:r>
            <a:r>
              <a:rPr lang="en-GB" dirty="0" err="1"/>
              <a:t>întocmească</a:t>
            </a:r>
            <a:r>
              <a:rPr lang="en-GB" dirty="0"/>
              <a:t> </a:t>
            </a:r>
            <a:r>
              <a:rPr lang="en-GB" dirty="0" err="1"/>
              <a:t>anual</a:t>
            </a:r>
            <a:r>
              <a:rPr lang="en-GB" dirty="0"/>
              <a:t> un plan de </a:t>
            </a:r>
            <a:r>
              <a:rPr lang="en-GB" dirty="0" err="1"/>
              <a:t>acţiuni</a:t>
            </a:r>
            <a:r>
              <a:rPr lang="en-GB" dirty="0"/>
              <a:t>/</a:t>
            </a:r>
            <a:r>
              <a:rPr lang="en-GB" dirty="0" err="1"/>
              <a:t>lucrări</a:t>
            </a:r>
            <a:r>
              <a:rPr lang="en-GB" dirty="0"/>
              <a:t> de </a:t>
            </a:r>
            <a:r>
              <a:rPr lang="en-GB" dirty="0" err="1"/>
              <a:t>interes</a:t>
            </a:r>
            <a:r>
              <a:rPr lang="en-GB" dirty="0"/>
              <a:t> local, care se </a:t>
            </a:r>
            <a:r>
              <a:rPr lang="en-GB" dirty="0" err="1"/>
              <a:t>poate</a:t>
            </a:r>
            <a:r>
              <a:rPr lang="en-GB" dirty="0"/>
              <a:t> </a:t>
            </a:r>
            <a:r>
              <a:rPr lang="en-GB" dirty="0" err="1"/>
              <a:t>revizui</a:t>
            </a:r>
            <a:r>
              <a:rPr lang="en-GB" dirty="0"/>
              <a:t> </a:t>
            </a:r>
            <a:r>
              <a:rPr lang="en-GB" dirty="0" err="1"/>
              <a:t>semestrial</a:t>
            </a:r>
            <a:r>
              <a:rPr lang="en-GB" dirty="0"/>
              <a:t>;</a:t>
            </a:r>
            <a:endParaRPr lang="en-GB" dirty="0"/>
          </a:p>
          <a:p>
            <a:pPr algn="just">
              <a:buNone/>
            </a:pPr>
            <a:r>
              <a:rPr lang="en-GB" dirty="0"/>
              <a:t>    </a:t>
            </a:r>
            <a:r>
              <a:rPr lang="ro-RO" dirty="0"/>
              <a:t>      </a:t>
            </a:r>
            <a:r>
              <a:rPr lang="en-GB" dirty="0"/>
              <a:t>b) </a:t>
            </a:r>
            <a:r>
              <a:rPr lang="en-GB" dirty="0" err="1"/>
              <a:t>să</a:t>
            </a:r>
            <a:r>
              <a:rPr lang="en-GB" dirty="0"/>
              <a:t> </a:t>
            </a:r>
            <a:r>
              <a:rPr lang="en-GB" dirty="0" err="1"/>
              <a:t>ţină</a:t>
            </a:r>
            <a:r>
              <a:rPr lang="en-GB" dirty="0"/>
              <a:t> </a:t>
            </a:r>
            <a:r>
              <a:rPr lang="en-GB" dirty="0" err="1"/>
              <a:t>evidenţa</a:t>
            </a:r>
            <a:r>
              <a:rPr lang="en-GB" dirty="0"/>
              <a:t> </a:t>
            </a:r>
            <a:r>
              <a:rPr lang="en-GB" dirty="0" err="1"/>
              <a:t>orelor</a:t>
            </a:r>
            <a:r>
              <a:rPr lang="en-GB" dirty="0"/>
              <a:t> de </a:t>
            </a:r>
            <a:r>
              <a:rPr lang="en-GB" dirty="0" err="1"/>
              <a:t>muncă</a:t>
            </a:r>
            <a:r>
              <a:rPr lang="en-GB" dirty="0"/>
              <a:t> </a:t>
            </a:r>
            <a:r>
              <a:rPr lang="en-GB" dirty="0" err="1"/>
              <a:t>efectuate</a:t>
            </a:r>
            <a:r>
              <a:rPr lang="en-GB" dirty="0"/>
              <a:t>, </a:t>
            </a:r>
            <a:r>
              <a:rPr lang="en-GB" dirty="0" err="1"/>
              <a:t>pentru</a:t>
            </a:r>
            <a:r>
              <a:rPr lang="en-GB" dirty="0"/>
              <a:t> </a:t>
            </a:r>
            <a:r>
              <a:rPr lang="en-GB" dirty="0" err="1"/>
              <a:t>activităţile</a:t>
            </a:r>
            <a:r>
              <a:rPr lang="en-GB" dirty="0"/>
              <a:t> </a:t>
            </a:r>
            <a:r>
              <a:rPr lang="en-GB" dirty="0" err="1"/>
              <a:t>şi</a:t>
            </a:r>
            <a:r>
              <a:rPr lang="en-GB" dirty="0"/>
              <a:t> </a:t>
            </a:r>
            <a:r>
              <a:rPr lang="en-GB" dirty="0" err="1"/>
              <a:t>lucrările</a:t>
            </a:r>
            <a:r>
              <a:rPr lang="en-GB" dirty="0"/>
              <a:t> de </a:t>
            </a:r>
            <a:r>
              <a:rPr lang="en-GB" dirty="0" err="1"/>
              <a:t>interes</a:t>
            </a:r>
            <a:r>
              <a:rPr lang="en-GB" dirty="0"/>
              <a:t> local, de </a:t>
            </a:r>
            <a:r>
              <a:rPr lang="en-GB" dirty="0" err="1"/>
              <a:t>către</a:t>
            </a:r>
            <a:r>
              <a:rPr lang="en-GB" dirty="0"/>
              <a:t> </a:t>
            </a:r>
            <a:r>
              <a:rPr lang="en-GB" dirty="0" err="1"/>
              <a:t>persoanele</a:t>
            </a:r>
            <a:r>
              <a:rPr lang="en-GB" dirty="0"/>
              <a:t> </a:t>
            </a:r>
            <a:r>
              <a:rPr lang="en-GB" dirty="0" err="1"/>
              <a:t>apte</a:t>
            </a:r>
            <a:r>
              <a:rPr lang="en-GB" dirty="0"/>
              <a:t> de </a:t>
            </a:r>
            <a:r>
              <a:rPr lang="en-GB" dirty="0" err="1"/>
              <a:t>muncă</a:t>
            </a:r>
            <a:r>
              <a:rPr lang="en-GB" dirty="0"/>
              <a:t>;</a:t>
            </a:r>
            <a:endParaRPr lang="en-GB" dirty="0"/>
          </a:p>
          <a:p>
            <a:pPr algn="just">
              <a:buNone/>
            </a:pPr>
            <a:r>
              <a:rPr lang="en-GB" dirty="0"/>
              <a:t>   </a:t>
            </a:r>
            <a:r>
              <a:rPr lang="ro-RO" dirty="0"/>
              <a:t>      </a:t>
            </a:r>
            <a:r>
              <a:rPr lang="en-GB" dirty="0"/>
              <a:t> c) </a:t>
            </a:r>
            <a:r>
              <a:rPr lang="en-GB" dirty="0" err="1"/>
              <a:t>să</a:t>
            </a:r>
            <a:r>
              <a:rPr lang="en-GB" dirty="0"/>
              <a:t> </a:t>
            </a:r>
            <a:r>
              <a:rPr lang="en-GB" dirty="0" err="1"/>
              <a:t>asigure</a:t>
            </a:r>
            <a:r>
              <a:rPr lang="en-GB" dirty="0"/>
              <a:t> </a:t>
            </a:r>
            <a:r>
              <a:rPr lang="en-GB" dirty="0" err="1"/>
              <a:t>persoanelor</a:t>
            </a:r>
            <a:r>
              <a:rPr lang="en-GB" dirty="0"/>
              <a:t> </a:t>
            </a:r>
            <a:r>
              <a:rPr lang="en-GB" dirty="0" err="1"/>
              <a:t>prevăzute</a:t>
            </a:r>
            <a:r>
              <a:rPr lang="en-GB" dirty="0"/>
              <a:t> la lit. b) </a:t>
            </a:r>
            <a:r>
              <a:rPr lang="en-GB" dirty="0" err="1"/>
              <a:t>instructajul</a:t>
            </a:r>
            <a:r>
              <a:rPr lang="en-GB" dirty="0"/>
              <a:t> </a:t>
            </a:r>
            <a:r>
              <a:rPr lang="en-GB" dirty="0" err="1"/>
              <a:t>în</a:t>
            </a:r>
            <a:r>
              <a:rPr lang="en-GB" dirty="0"/>
              <a:t> </a:t>
            </a:r>
            <a:r>
              <a:rPr lang="en-GB" dirty="0" err="1"/>
              <a:t>domeniul</a:t>
            </a:r>
            <a:r>
              <a:rPr lang="en-GB" dirty="0"/>
              <a:t> </a:t>
            </a:r>
            <a:r>
              <a:rPr lang="en-GB" dirty="0" err="1"/>
              <a:t>securităţii</a:t>
            </a:r>
            <a:r>
              <a:rPr lang="en-GB" dirty="0"/>
              <a:t> </a:t>
            </a:r>
            <a:r>
              <a:rPr lang="en-GB" dirty="0" err="1"/>
              <a:t>şi</a:t>
            </a:r>
            <a:r>
              <a:rPr lang="en-GB" dirty="0"/>
              <a:t> </a:t>
            </a:r>
            <a:r>
              <a:rPr lang="en-GB" dirty="0" err="1"/>
              <a:t>sănătăţii</a:t>
            </a:r>
            <a:r>
              <a:rPr lang="en-GB" dirty="0"/>
              <a:t> la </a:t>
            </a:r>
            <a:r>
              <a:rPr lang="en-GB" dirty="0" err="1"/>
              <a:t>locul</a:t>
            </a:r>
            <a:r>
              <a:rPr lang="en-GB" dirty="0"/>
              <a:t> de </a:t>
            </a:r>
            <a:r>
              <a:rPr lang="en-GB" dirty="0" err="1"/>
              <a:t>muncă</a:t>
            </a:r>
            <a:r>
              <a:rPr lang="en-GB" dirty="0"/>
              <a:t>;</a:t>
            </a:r>
            <a:endParaRPr lang="en-GB" dirty="0"/>
          </a:p>
          <a:p>
            <a:pPr algn="just">
              <a:buNone/>
            </a:pPr>
            <a:r>
              <a:rPr lang="en-GB" dirty="0"/>
              <a:t>    </a:t>
            </a:r>
            <a:r>
              <a:rPr lang="ro-RO" dirty="0"/>
              <a:t>      </a:t>
            </a:r>
            <a:r>
              <a:rPr lang="en-GB" dirty="0"/>
              <a:t>d) </a:t>
            </a:r>
            <a:r>
              <a:rPr lang="en-GB" dirty="0" err="1"/>
              <a:t>să</a:t>
            </a:r>
            <a:r>
              <a:rPr lang="en-GB" dirty="0"/>
              <a:t> </a:t>
            </a:r>
            <a:r>
              <a:rPr lang="en-GB" dirty="0" err="1"/>
              <a:t>afişeze</a:t>
            </a:r>
            <a:r>
              <a:rPr lang="en-GB" dirty="0"/>
              <a:t> lunar, la </a:t>
            </a:r>
            <a:r>
              <a:rPr lang="en-GB" dirty="0" err="1"/>
              <a:t>sediul</a:t>
            </a:r>
            <a:r>
              <a:rPr lang="en-GB" dirty="0"/>
              <a:t> </a:t>
            </a:r>
            <a:r>
              <a:rPr lang="en-GB" dirty="0" err="1"/>
              <a:t>propriu</a:t>
            </a:r>
            <a:r>
              <a:rPr lang="en-GB" dirty="0"/>
              <a:t>, </a:t>
            </a:r>
            <a:r>
              <a:rPr lang="en-GB" dirty="0" err="1"/>
              <a:t>planul</a:t>
            </a:r>
            <a:r>
              <a:rPr lang="en-GB" dirty="0"/>
              <a:t> de </a:t>
            </a:r>
            <a:r>
              <a:rPr lang="en-GB" dirty="0" err="1"/>
              <a:t>acţiuni</a:t>
            </a:r>
            <a:r>
              <a:rPr lang="en-GB" dirty="0"/>
              <a:t>/</a:t>
            </a:r>
            <a:r>
              <a:rPr lang="en-GB" dirty="0" err="1"/>
              <a:t>lucrări</a:t>
            </a:r>
            <a:r>
              <a:rPr lang="en-GB" dirty="0"/>
              <a:t> de </a:t>
            </a:r>
            <a:r>
              <a:rPr lang="en-GB" dirty="0" err="1"/>
              <a:t>interes</a:t>
            </a:r>
            <a:r>
              <a:rPr lang="en-GB" dirty="0"/>
              <a:t> local </a:t>
            </a:r>
            <a:r>
              <a:rPr lang="en-GB" dirty="0" err="1"/>
              <a:t>pe</a:t>
            </a:r>
            <a:r>
              <a:rPr lang="en-GB" dirty="0"/>
              <a:t> </a:t>
            </a:r>
            <a:r>
              <a:rPr lang="en-GB" dirty="0" err="1"/>
              <a:t>luna</a:t>
            </a:r>
            <a:r>
              <a:rPr lang="en-GB" dirty="0"/>
              <a:t> </a:t>
            </a:r>
            <a:r>
              <a:rPr lang="en-GB" dirty="0" err="1"/>
              <a:t>în</a:t>
            </a:r>
            <a:r>
              <a:rPr lang="en-GB" dirty="0"/>
              <a:t> curs, </a:t>
            </a:r>
            <a:r>
              <a:rPr lang="en-GB" dirty="0" err="1"/>
              <a:t>lista</a:t>
            </a:r>
            <a:r>
              <a:rPr lang="en-GB" dirty="0"/>
              <a:t> </a:t>
            </a:r>
            <a:r>
              <a:rPr lang="en-GB" dirty="0" err="1"/>
              <a:t>beneficiarilor</a:t>
            </a:r>
            <a:r>
              <a:rPr lang="en-GB" dirty="0"/>
              <a:t> de </a:t>
            </a:r>
            <a:r>
              <a:rPr lang="en-GB" dirty="0" err="1"/>
              <a:t>venit</a:t>
            </a:r>
            <a:r>
              <a:rPr lang="en-GB" dirty="0"/>
              <a:t> minim de </a:t>
            </a:r>
            <a:r>
              <a:rPr lang="en-GB" dirty="0" err="1"/>
              <a:t>incluziune</a:t>
            </a:r>
            <a:r>
              <a:rPr lang="en-GB" dirty="0"/>
              <a:t>, </a:t>
            </a:r>
            <a:r>
              <a:rPr lang="en-GB" dirty="0" err="1"/>
              <a:t>lista</a:t>
            </a:r>
            <a:r>
              <a:rPr lang="en-GB" dirty="0"/>
              <a:t> </a:t>
            </a:r>
            <a:r>
              <a:rPr lang="en-GB" dirty="0" err="1"/>
              <a:t>persoanelor</a:t>
            </a:r>
            <a:r>
              <a:rPr lang="en-GB" dirty="0"/>
              <a:t> care </a:t>
            </a:r>
            <a:r>
              <a:rPr lang="en-GB" dirty="0" err="1"/>
              <a:t>urmează</a:t>
            </a:r>
            <a:r>
              <a:rPr lang="en-GB" dirty="0"/>
              <a:t> </a:t>
            </a:r>
            <a:r>
              <a:rPr lang="en-GB" dirty="0" err="1"/>
              <a:t>să</a:t>
            </a:r>
            <a:r>
              <a:rPr lang="en-GB" dirty="0"/>
              <a:t> </a:t>
            </a:r>
            <a:r>
              <a:rPr lang="en-GB" dirty="0" err="1"/>
              <a:t>efectueze</a:t>
            </a:r>
            <a:r>
              <a:rPr lang="en-GB" dirty="0"/>
              <a:t> </a:t>
            </a:r>
            <a:r>
              <a:rPr lang="en-GB" dirty="0" err="1"/>
              <a:t>activităţi</a:t>
            </a:r>
            <a:r>
              <a:rPr lang="en-GB" dirty="0"/>
              <a:t> </a:t>
            </a:r>
            <a:r>
              <a:rPr lang="en-GB" dirty="0" err="1"/>
              <a:t>sau</a:t>
            </a:r>
            <a:r>
              <a:rPr lang="en-GB" dirty="0"/>
              <a:t> </a:t>
            </a:r>
            <a:r>
              <a:rPr lang="en-GB" dirty="0" err="1"/>
              <a:t>lucrări</a:t>
            </a:r>
            <a:r>
              <a:rPr lang="en-GB" dirty="0"/>
              <a:t> de </a:t>
            </a:r>
            <a:r>
              <a:rPr lang="en-GB" dirty="0" err="1"/>
              <a:t>interes</a:t>
            </a:r>
            <a:r>
              <a:rPr lang="en-GB" dirty="0"/>
              <a:t> local, </a:t>
            </a:r>
            <a:r>
              <a:rPr lang="en-GB" dirty="0" err="1"/>
              <a:t>precum</a:t>
            </a:r>
            <a:r>
              <a:rPr lang="en-GB" dirty="0"/>
              <a:t> </a:t>
            </a:r>
            <a:r>
              <a:rPr lang="en-GB" dirty="0" err="1"/>
              <a:t>şi</a:t>
            </a:r>
            <a:r>
              <a:rPr lang="en-GB" dirty="0"/>
              <a:t> </a:t>
            </a:r>
            <a:r>
              <a:rPr lang="en-GB" dirty="0" err="1"/>
              <a:t>situaţia</a:t>
            </a:r>
            <a:r>
              <a:rPr lang="en-GB" dirty="0"/>
              <a:t> </a:t>
            </a:r>
            <a:r>
              <a:rPr lang="en-GB" dirty="0" err="1"/>
              <a:t>activităţilor</a:t>
            </a:r>
            <a:r>
              <a:rPr lang="en-GB" dirty="0"/>
              <a:t>/</a:t>
            </a:r>
            <a:r>
              <a:rPr lang="en-GB" dirty="0" err="1"/>
              <a:t>lucrărilor</a:t>
            </a:r>
            <a:r>
              <a:rPr lang="en-GB" dirty="0"/>
              <a:t> </a:t>
            </a:r>
            <a:r>
              <a:rPr lang="en-GB" dirty="0" err="1"/>
              <a:t>efectuate</a:t>
            </a:r>
            <a:r>
              <a:rPr lang="en-GB" dirty="0"/>
              <a:t> </a:t>
            </a:r>
            <a:r>
              <a:rPr lang="en-GB" dirty="0" err="1"/>
              <a:t>în</a:t>
            </a:r>
            <a:r>
              <a:rPr lang="en-GB" dirty="0"/>
              <a:t> </a:t>
            </a:r>
            <a:r>
              <a:rPr lang="en-GB" dirty="0" err="1"/>
              <a:t>luna</a:t>
            </a:r>
            <a:r>
              <a:rPr lang="en-GB" dirty="0"/>
              <a:t> </a:t>
            </a:r>
            <a:r>
              <a:rPr lang="en-GB" dirty="0" err="1"/>
              <a:t>anterioară</a:t>
            </a:r>
            <a:r>
              <a:rPr lang="en-GB" dirty="0"/>
              <a:t>;</a:t>
            </a:r>
            <a:endParaRPr lang="en-GB" dirty="0"/>
          </a:p>
          <a:p>
            <a:pPr algn="just">
              <a:buNone/>
            </a:pPr>
            <a:r>
              <a:rPr lang="en-GB" dirty="0"/>
              <a:t>    </a:t>
            </a:r>
            <a:r>
              <a:rPr lang="ro-RO" dirty="0"/>
              <a:t>      </a:t>
            </a:r>
            <a:r>
              <a:rPr lang="en-GB" dirty="0"/>
              <a:t>e) </a:t>
            </a:r>
            <a:r>
              <a:rPr lang="en-GB" dirty="0" err="1"/>
              <a:t>să</a:t>
            </a:r>
            <a:r>
              <a:rPr lang="en-GB" dirty="0"/>
              <a:t> </a:t>
            </a:r>
            <a:r>
              <a:rPr lang="en-GB" dirty="0" err="1"/>
              <a:t>transmită</a:t>
            </a:r>
            <a:r>
              <a:rPr lang="en-GB" dirty="0"/>
              <a:t> </a:t>
            </a:r>
            <a:r>
              <a:rPr lang="en-GB" dirty="0" err="1"/>
              <a:t>trimestrial</a:t>
            </a:r>
            <a:r>
              <a:rPr lang="en-GB" dirty="0"/>
              <a:t>, </a:t>
            </a:r>
            <a:r>
              <a:rPr lang="en-GB" dirty="0" err="1"/>
              <a:t>în</a:t>
            </a:r>
            <a:r>
              <a:rPr lang="en-GB" dirty="0"/>
              <a:t> format electronic, </a:t>
            </a:r>
            <a:r>
              <a:rPr lang="en-GB" dirty="0" err="1"/>
              <a:t>către</a:t>
            </a:r>
            <a:r>
              <a:rPr lang="en-GB" dirty="0"/>
              <a:t> </a:t>
            </a:r>
            <a:r>
              <a:rPr lang="en-GB" dirty="0" err="1"/>
              <a:t>agenţia</a:t>
            </a:r>
            <a:r>
              <a:rPr lang="en-GB" dirty="0"/>
              <a:t> </a:t>
            </a:r>
            <a:r>
              <a:rPr lang="en-GB" dirty="0" err="1"/>
              <a:t>teritorială</a:t>
            </a:r>
            <a:r>
              <a:rPr lang="en-GB" dirty="0"/>
              <a:t> </a:t>
            </a:r>
            <a:r>
              <a:rPr lang="en-GB" dirty="0" err="1"/>
              <a:t>pentru</a:t>
            </a:r>
            <a:r>
              <a:rPr lang="en-GB" dirty="0"/>
              <a:t> </a:t>
            </a:r>
            <a:r>
              <a:rPr lang="en-GB" dirty="0" err="1"/>
              <a:t>plăţi</a:t>
            </a:r>
            <a:r>
              <a:rPr lang="en-GB" dirty="0"/>
              <a:t> </a:t>
            </a:r>
            <a:r>
              <a:rPr lang="en-GB" dirty="0" err="1"/>
              <a:t>şi</a:t>
            </a:r>
            <a:r>
              <a:rPr lang="en-GB" dirty="0"/>
              <a:t> </a:t>
            </a:r>
            <a:r>
              <a:rPr lang="en-GB" dirty="0" err="1"/>
              <a:t>inspecţie</a:t>
            </a:r>
            <a:r>
              <a:rPr lang="en-GB" dirty="0"/>
              <a:t> </a:t>
            </a:r>
            <a:r>
              <a:rPr lang="en-GB" dirty="0" err="1"/>
              <a:t>socială</a:t>
            </a:r>
            <a:r>
              <a:rPr lang="en-GB" dirty="0"/>
              <a:t>, </a:t>
            </a:r>
            <a:r>
              <a:rPr lang="en-GB" dirty="0" err="1"/>
              <a:t>evidenţa</a:t>
            </a:r>
            <a:r>
              <a:rPr lang="en-GB" dirty="0"/>
              <a:t> </a:t>
            </a:r>
            <a:r>
              <a:rPr lang="en-GB" dirty="0" err="1"/>
              <a:t>prevăzută</a:t>
            </a:r>
            <a:r>
              <a:rPr lang="en-GB" dirty="0"/>
              <a:t> la lit. b)</a:t>
            </a:r>
            <a:r>
              <a:rPr lang="ro-RO" dirty="0"/>
              <a:t> </a:t>
            </a:r>
            <a:r>
              <a:rPr lang="en-GB" dirty="0"/>
              <a:t>(art.61);</a:t>
            </a:r>
            <a:endParaRPr lang="en-GB" dirty="0"/>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479518" y="6113040"/>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 name="Titlu 8"/>
          <p:cNvSpPr>
            <a:spLocks noGrp="1"/>
          </p:cNvSpPr>
          <p:nvPr>
            <p:ph type="title"/>
          </p:nvPr>
        </p:nvSpPr>
        <p:spPr>
          <a:xfrm>
            <a:off x="838200" y="1435100"/>
            <a:ext cx="10515600" cy="622300"/>
          </a:xfrm>
        </p:spPr>
        <p:txBody>
          <a:bodyPr>
            <a:normAutofit fontScale="90000"/>
          </a:bodyPr>
          <a:lstStyle/>
          <a:p>
            <a:pPr>
              <a:lnSpc>
                <a:spcPct val="115000"/>
              </a:lnSpc>
              <a:spcBef>
                <a:spcPts val="600"/>
              </a:spcBef>
              <a:spcAft>
                <a:spcPts val="600"/>
              </a:spcAft>
              <a:tabLst>
                <a:tab pos="180340" algn="l"/>
              </a:tabLst>
            </a:pPr>
            <a:br>
              <a:rPr lang="ro-RO" sz="1800" dirty="0">
                <a:effectLst/>
                <a:latin typeface="Trebuchet MS" panose="020B0603020202020204" pitchFamily="34" charset="0"/>
                <a:ea typeface="MS Mincho" panose="02020609040205080304" pitchFamily="49" charset="-128"/>
                <a:cs typeface="Times New Roman" panose="02020603050405020304" pitchFamily="18" charset="0"/>
              </a:rPr>
            </a:br>
            <a:r>
              <a:rPr lang="en-US" sz="1800" i="0" dirty="0">
                <a:solidFill>
                  <a:srgbClr val="808080"/>
                </a:solidFill>
                <a:effectLst/>
                <a:latin typeface="Trebuchet MS" panose="020B0603020202020204" pitchFamily="34" charset="0"/>
                <a:ea typeface="MS Mincho" panose="02020609040205080304" pitchFamily="49" charset="-128"/>
                <a:cs typeface="Times New Roman" panose="02020603050405020304" pitchFamily="18" charset="0"/>
              </a:rPr>
              <a:t> </a:t>
            </a:r>
            <a:br>
              <a:rPr lang="ro-RO" sz="1800" dirty="0">
                <a:effectLst/>
                <a:latin typeface="Trebuchet MS" panose="020B0603020202020204" pitchFamily="34" charset="0"/>
                <a:ea typeface="MS Mincho" panose="02020609040205080304" pitchFamily="49" charset="-128"/>
                <a:cs typeface="Times New Roman" panose="02020603050405020304" pitchFamily="18" charset="0"/>
              </a:rPr>
            </a:br>
            <a:r>
              <a:rPr lang="en-US" sz="1800" i="0" dirty="0">
                <a:solidFill>
                  <a:srgbClr val="808080"/>
                </a:solidFill>
                <a:effectLst/>
                <a:latin typeface="Trebuchet MS" panose="020B0603020202020204" pitchFamily="34" charset="0"/>
                <a:ea typeface="MS Mincho" panose="02020609040205080304" pitchFamily="49" charset="-128"/>
                <a:cs typeface="Times New Roman" panose="02020603050405020304" pitchFamily="18" charset="0"/>
              </a:rPr>
              <a:t> </a:t>
            </a:r>
            <a:br>
              <a:rPr lang="ro-RO" sz="1800" dirty="0">
                <a:effectLst/>
                <a:latin typeface="Trebuchet MS" panose="020B0603020202020204" pitchFamily="34" charset="0"/>
                <a:ea typeface="MS Mincho" panose="02020609040205080304" pitchFamily="49" charset="-128"/>
                <a:cs typeface="Times New Roman" panose="02020603050405020304" pitchFamily="18" charset="0"/>
              </a:rPr>
            </a:br>
            <a:endParaRPr lang="ro-RO" dirty="0"/>
          </a:p>
        </p:txBody>
      </p:sp>
      <p:sp>
        <p:nvSpPr>
          <p:cNvPr id="3" name="Substituent conținut 2"/>
          <p:cNvSpPr>
            <a:spLocks noGrp="1"/>
          </p:cNvSpPr>
          <p:nvPr>
            <p:ph idx="1"/>
          </p:nvPr>
        </p:nvSpPr>
        <p:spPr>
          <a:xfrm>
            <a:off x="1444751" y="960120"/>
            <a:ext cx="10515601" cy="4910328"/>
          </a:xfrm>
        </p:spPr>
        <p:txBody>
          <a:bodyPr anchor="t">
            <a:noAutofit/>
          </a:bodyPr>
          <a:lstStyle/>
          <a:p>
            <a:pPr algn="ctr">
              <a:lnSpc>
                <a:spcPct val="120000"/>
              </a:lnSpc>
              <a:spcBef>
                <a:spcPts val="0"/>
              </a:spcBef>
              <a:spcAft>
                <a:spcPts val="800"/>
              </a:spcAft>
              <a:buNone/>
            </a:pPr>
            <a:r>
              <a:rPr lang="ro-RO" sz="2400" dirty="0">
                <a:solidFill>
                  <a:srgbClr val="0070C0"/>
                </a:solidFill>
                <a:effectLst>
                  <a:outerShdw blurRad="38100" dist="38100" dir="2700000" algn="tl">
                    <a:srgbClr val="000000">
                      <a:alpha val="43137"/>
                    </a:srgbClr>
                  </a:outerShdw>
                </a:effectLst>
                <a:latin typeface="Trebuchet MS" panose="020B0603020202020204" pitchFamily="34" charset="0"/>
              </a:rPr>
              <a:t> </a:t>
            </a:r>
            <a:r>
              <a:rPr lang="en-US" sz="2400" dirty="0" err="1">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Institu</a:t>
            </a:r>
            <a:r>
              <a:rPr lang="ro-RO" sz="24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ț</a:t>
            </a:r>
            <a:r>
              <a:rPr lang="en-US" sz="2400" dirty="0" err="1">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i</a:t>
            </a:r>
            <a:r>
              <a:rPr lang="ro-RO" sz="24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i</a:t>
            </a:r>
            <a:r>
              <a:rPr lang="en-US" sz="24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implicate</a:t>
            </a:r>
            <a:endParaRPr lang="ro-RO" sz="2400"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800"/>
              </a:spcAft>
              <a:buNone/>
            </a:pPr>
            <a:r>
              <a:rPr lang="ro-RO" sz="1600" dirty="0">
                <a:latin typeface="Trebuchet MS" panose="020B0603020202020204" pitchFamily="34" charset="0"/>
                <a:ea typeface="Calibri" panose="020F0502020204030204" pitchFamily="34" charset="0"/>
                <a:cs typeface="Times New Roman" panose="02020603050405020304" pitchFamily="18" charset="0"/>
              </a:rPr>
              <a:t>	Potrivit art. 27^7 din Legea nr. 196/2016, instituțiile implicate sunt:</a:t>
            </a:r>
            <a:endParaRPr lang="ro-RO"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pPr>
            <a:r>
              <a:rPr lang="it-IT" sz="1600" dirty="0">
                <a:effectLst/>
                <a:latin typeface="Trebuchet MS" panose="020B0603020202020204" pitchFamily="34" charset="0"/>
                <a:ea typeface="Calibri" panose="020F0502020204030204" pitchFamily="34" charset="0"/>
                <a:cs typeface="Times New Roman" panose="02020603050405020304" pitchFamily="18" charset="0"/>
              </a:rPr>
              <a:t>Guvernul României</a:t>
            </a:r>
            <a:r>
              <a:rPr lang="ro-RO" sz="16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6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pP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Ministerul</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Muncii</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şi</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Solidarităţii</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Sociale</a:t>
            </a:r>
            <a:r>
              <a:rPr lang="ro-RO" sz="16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6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pPr>
            <a:r>
              <a:rPr lang="it-IT" sz="1600" dirty="0">
                <a:effectLst/>
                <a:latin typeface="Trebuchet MS" panose="020B0603020202020204" pitchFamily="34" charset="0"/>
                <a:ea typeface="Calibri" panose="020F0502020204030204" pitchFamily="34" charset="0"/>
                <a:cs typeface="Times New Roman" panose="02020603050405020304" pitchFamily="18" charset="0"/>
              </a:rPr>
              <a:t>Agenţiei Naţionale pentru Plăţi şi Inspecţie Socială</a:t>
            </a:r>
            <a:r>
              <a:rPr lang="ro-RO" sz="16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6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pPr>
            <a:r>
              <a:rPr lang="it-IT" sz="1600" dirty="0">
                <a:effectLst/>
                <a:latin typeface="Trebuchet MS" panose="020B0603020202020204" pitchFamily="34" charset="0"/>
                <a:ea typeface="Calibri" panose="020F0502020204030204" pitchFamily="34" charset="0"/>
                <a:cs typeface="Times New Roman" panose="02020603050405020304" pitchFamily="18" charset="0"/>
              </a:rPr>
              <a:t>Agențiile județene pentru plăți și inspecție social/a mun. București</a:t>
            </a:r>
            <a:r>
              <a:rPr lang="ro-RO" sz="16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6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pP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Primarii</a:t>
            </a:r>
            <a:r>
              <a:rPr lang="ro-RO" sz="16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6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buClr>
                <a:srgbClr val="3891A7"/>
              </a:buClr>
            </a:pP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autorităţile</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administraţiei</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publice</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locale,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prin</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serviciul</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public de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asistenţă</a:t>
            </a:r>
            <a:r>
              <a:rPr lang="en-GB" sz="1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1600" dirty="0" err="1">
                <a:effectLst/>
                <a:latin typeface="Trebuchet MS" panose="020B0603020202020204" pitchFamily="34" charset="0"/>
                <a:ea typeface="Calibri" panose="020F0502020204030204" pitchFamily="34" charset="0"/>
                <a:cs typeface="Times New Roman" panose="02020603050405020304" pitchFamily="18" charset="0"/>
              </a:rPr>
              <a:t>socială</a:t>
            </a:r>
            <a:r>
              <a:rPr lang="ro-RO" sz="1600" dirty="0">
                <a:latin typeface="Trebuchet MS" panose="020B0603020202020204" pitchFamily="34" charset="0"/>
                <a:ea typeface="Calibri" panose="020F0502020204030204" pitchFamily="34" charset="0"/>
                <a:cs typeface="Times New Roman" panose="02020603050405020304" pitchFamily="18" charset="0"/>
              </a:rPr>
              <a:t>;</a:t>
            </a:r>
            <a:r>
              <a:rPr lang="it-IT"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 </a:t>
            </a:r>
            <a:endPar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buClr>
                <a:srgbClr val="3891A7"/>
              </a:buClr>
            </a:pPr>
            <a:r>
              <a:rPr lang="it-IT"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Agenţia Naţională pentru Ocuparea Forţei de Muncă</a:t>
            </a:r>
            <a:r>
              <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t>
            </a:r>
            <a:endPar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buClr>
                <a:srgbClr val="3891A7"/>
              </a:buClr>
            </a:pPr>
            <a:r>
              <a:rPr lang="it-IT"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agenţiile teritoriale pentru ocuparea forţei de muncă</a:t>
            </a:r>
            <a:r>
              <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t>
            </a:r>
            <a:endPar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buClr>
                <a:srgbClr val="3891A7"/>
              </a:buClr>
            </a:pPr>
            <a:r>
              <a:rPr lang="en-GB" sz="1600" dirty="0" err="1">
                <a:solidFill>
                  <a:prstClr val="black"/>
                </a:solidFill>
                <a:latin typeface="Trebuchet MS" panose="020B0603020202020204" pitchFamily="34" charset="0"/>
                <a:ea typeface="Calibri" panose="020F0502020204030204" pitchFamily="34" charset="0"/>
                <a:cs typeface="Times New Roman" panose="02020603050405020304" pitchFamily="18" charset="0"/>
              </a:rPr>
              <a:t>Ministerul</a:t>
            </a:r>
            <a:r>
              <a:rPr lang="en-GB"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 </a:t>
            </a:r>
            <a:r>
              <a:rPr lang="en-GB" sz="1600" dirty="0" err="1">
                <a:solidFill>
                  <a:prstClr val="black"/>
                </a:solidFill>
                <a:latin typeface="Trebuchet MS" panose="020B0603020202020204" pitchFamily="34" charset="0"/>
                <a:ea typeface="Calibri" panose="020F0502020204030204" pitchFamily="34" charset="0"/>
                <a:cs typeface="Times New Roman" panose="02020603050405020304" pitchFamily="18" charset="0"/>
              </a:rPr>
              <a:t>Agriculturii</a:t>
            </a:r>
            <a:r>
              <a:rPr lang="en-GB"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 </a:t>
            </a:r>
            <a:r>
              <a:rPr lang="en-GB" sz="1600" dirty="0" err="1">
                <a:solidFill>
                  <a:prstClr val="black"/>
                </a:solidFill>
                <a:latin typeface="Trebuchet MS" panose="020B0603020202020204" pitchFamily="34" charset="0"/>
                <a:ea typeface="Calibri" panose="020F0502020204030204" pitchFamily="34" charset="0"/>
                <a:cs typeface="Times New Roman" panose="02020603050405020304" pitchFamily="18" charset="0"/>
              </a:rPr>
              <a:t>şi</a:t>
            </a:r>
            <a:r>
              <a:rPr lang="en-GB"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 </a:t>
            </a:r>
            <a:r>
              <a:rPr lang="en-GB" sz="1600" dirty="0" err="1">
                <a:solidFill>
                  <a:prstClr val="black"/>
                </a:solidFill>
                <a:latin typeface="Trebuchet MS" panose="020B0603020202020204" pitchFamily="34" charset="0"/>
                <a:ea typeface="Calibri" panose="020F0502020204030204" pitchFamily="34" charset="0"/>
                <a:cs typeface="Times New Roman" panose="02020603050405020304" pitchFamily="18" charset="0"/>
              </a:rPr>
              <a:t>Dezvoltării</a:t>
            </a:r>
            <a:r>
              <a:rPr lang="en-GB"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 </a:t>
            </a:r>
            <a:r>
              <a:rPr lang="en-GB" sz="1600" dirty="0" err="1">
                <a:solidFill>
                  <a:prstClr val="black"/>
                </a:solidFill>
                <a:latin typeface="Trebuchet MS" panose="020B0603020202020204" pitchFamily="34" charset="0"/>
                <a:ea typeface="Calibri" panose="020F0502020204030204" pitchFamily="34" charset="0"/>
                <a:cs typeface="Times New Roman" panose="02020603050405020304" pitchFamily="18" charset="0"/>
              </a:rPr>
              <a:t>Rurale</a:t>
            </a:r>
            <a:r>
              <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t>
            </a:r>
            <a:r>
              <a:rPr lang="en-GB"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 </a:t>
            </a:r>
            <a:endPar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20000"/>
              </a:lnSpc>
              <a:spcBef>
                <a:spcPts val="0"/>
              </a:spcBef>
              <a:spcAft>
                <a:spcPts val="800"/>
              </a:spcAft>
              <a:buClr>
                <a:srgbClr val="3891A7"/>
              </a:buClr>
            </a:pPr>
            <a:r>
              <a:rPr lang="it-IT"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alte ministere ori instituţii ale administraţiei publice centrale şi locale</a:t>
            </a:r>
            <a:r>
              <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rPr>
              <a:t>.</a:t>
            </a:r>
            <a:endParaRPr lang="ro-RO" sz="1600" dirty="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spcAft>
                <a:spcPts val="800"/>
              </a:spcAft>
            </a:pPr>
            <a:endParaRPr lang="ro-RO" sz="1600" dirty="0">
              <a:effectLst/>
              <a:latin typeface="Trebuchet MS" panose="020B0603020202020204" pitchFamily="34" charset="0"/>
              <a:ea typeface="MS Mincho" panose="02020609040205080304" pitchFamily="49" charset="-128"/>
              <a:cs typeface="Times New Roman" panose="02020603050405020304" pitchFamily="18" charset="0"/>
            </a:endParaRPr>
          </a:p>
          <a:p>
            <a:pPr algn="just">
              <a:lnSpc>
                <a:spcPct val="120000"/>
              </a:lnSpc>
              <a:spcBef>
                <a:spcPts val="0"/>
              </a:spcBef>
              <a:spcAft>
                <a:spcPts val="600"/>
              </a:spcAft>
              <a:tabLst>
                <a:tab pos="180340" algn="l"/>
                <a:tab pos="457200" algn="l"/>
                <a:tab pos="914400" algn="l"/>
                <a:tab pos="1371600" algn="l"/>
                <a:tab pos="1828800" algn="l"/>
                <a:tab pos="2286000" algn="l"/>
                <a:tab pos="2743200" algn="l"/>
                <a:tab pos="3060700" algn="l"/>
                <a:tab pos="3200400" algn="l"/>
                <a:tab pos="3657600" algn="l"/>
                <a:tab pos="4114800" algn="l"/>
                <a:tab pos="4572000" algn="l"/>
                <a:tab pos="5029200" algn="l"/>
                <a:tab pos="5486400" algn="l"/>
              </a:tabLst>
            </a:pPr>
            <a:endParaRPr lang="ro-RO" sz="1600" dirty="0">
              <a:effectLst/>
              <a:latin typeface="Trebuchet MS" panose="020B0603020202020204" pitchFamily="34" charset="0"/>
              <a:ea typeface="MS Mincho" panose="02020609040205080304" pitchFamily="49" charset="-128"/>
              <a:cs typeface="Times New Roman" panose="02020603050405020304" pitchFamily="18" charset="0"/>
            </a:endParaRPr>
          </a:p>
          <a:p>
            <a:pPr algn="just">
              <a:spcBef>
                <a:spcPts val="0"/>
              </a:spcBef>
            </a:pPr>
            <a:endParaRPr lang="ro-RO" sz="1600" dirty="0">
              <a:latin typeface="Trebuchet MS" panose="020B0603020202020204" pitchFamily="34" charset="0"/>
            </a:endParaRPr>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2"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96856" y="5925313"/>
            <a:ext cx="1822416" cy="68800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4517136" y="5983682"/>
            <a:ext cx="753465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2258568" y="118871"/>
            <a:ext cx="8421624" cy="813817"/>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4144" y="1447800"/>
            <a:ext cx="9997440" cy="4433047"/>
          </a:xfrm>
        </p:spPr>
        <p:txBody>
          <a:bodyPr>
            <a:normAutofit fontScale="62500" lnSpcReduction="20000"/>
          </a:bodyPr>
          <a:lstStyle/>
          <a:p>
            <a:pPr algn="just"/>
            <a:r>
              <a:rPr lang="ro-RO" dirty="0"/>
              <a:t>p</a:t>
            </a:r>
            <a:r>
              <a:rPr lang="en-GB" dirty="0" err="1"/>
              <a:t>ersonalul</a:t>
            </a:r>
            <a:r>
              <a:rPr lang="en-GB" dirty="0"/>
              <a:t> cu </a:t>
            </a:r>
            <a:r>
              <a:rPr lang="en-GB" dirty="0" err="1"/>
              <a:t>atribuţii</a:t>
            </a:r>
            <a:r>
              <a:rPr lang="en-GB" dirty="0"/>
              <a:t> </a:t>
            </a:r>
            <a:r>
              <a:rPr lang="en-GB" dirty="0" err="1"/>
              <a:t>în</a:t>
            </a:r>
            <a:r>
              <a:rPr lang="en-GB" dirty="0"/>
              <a:t> </a:t>
            </a:r>
            <a:r>
              <a:rPr lang="en-GB" dirty="0" err="1"/>
              <a:t>domeniul</a:t>
            </a:r>
            <a:r>
              <a:rPr lang="en-GB" dirty="0"/>
              <a:t> </a:t>
            </a:r>
            <a:r>
              <a:rPr lang="en-GB" dirty="0" err="1"/>
              <a:t>asistenţei</a:t>
            </a:r>
            <a:r>
              <a:rPr lang="en-GB" dirty="0"/>
              <a:t> </a:t>
            </a:r>
            <a:r>
              <a:rPr lang="en-GB" dirty="0" err="1"/>
              <a:t>sociale</a:t>
            </a:r>
            <a:r>
              <a:rPr lang="en-GB" dirty="0"/>
              <a:t> din </a:t>
            </a:r>
            <a:r>
              <a:rPr lang="en-GB" dirty="0" err="1"/>
              <a:t>cadrul</a:t>
            </a:r>
            <a:r>
              <a:rPr lang="en-GB" dirty="0"/>
              <a:t> </a:t>
            </a:r>
            <a:r>
              <a:rPr lang="en-GB" dirty="0" err="1"/>
              <a:t>primăriilor</a:t>
            </a:r>
            <a:r>
              <a:rPr lang="en-GB" dirty="0"/>
              <a:t> are </a:t>
            </a:r>
            <a:r>
              <a:rPr lang="en-GB" dirty="0" err="1"/>
              <a:t>obligaţia</a:t>
            </a:r>
            <a:r>
              <a:rPr lang="en-GB" dirty="0"/>
              <a:t> de a </a:t>
            </a:r>
            <a:r>
              <a:rPr lang="en-GB" dirty="0" err="1"/>
              <a:t>asigura</a:t>
            </a:r>
            <a:r>
              <a:rPr lang="en-GB" dirty="0"/>
              <a:t> </a:t>
            </a:r>
            <a:r>
              <a:rPr lang="en-GB" dirty="0" err="1"/>
              <a:t>informarea</a:t>
            </a:r>
            <a:r>
              <a:rPr lang="en-GB" dirty="0"/>
              <a:t> </a:t>
            </a:r>
            <a:r>
              <a:rPr lang="en-GB" dirty="0" err="1"/>
              <a:t>şi</a:t>
            </a:r>
            <a:r>
              <a:rPr lang="en-GB" dirty="0"/>
              <a:t> </a:t>
            </a:r>
            <a:r>
              <a:rPr lang="en-GB" dirty="0" err="1"/>
              <a:t>consilierea</a:t>
            </a:r>
            <a:r>
              <a:rPr lang="en-GB" dirty="0"/>
              <a:t> </a:t>
            </a:r>
            <a:r>
              <a:rPr lang="en-GB" dirty="0" err="1"/>
              <a:t>potenţialilor</a:t>
            </a:r>
            <a:r>
              <a:rPr lang="en-GB" dirty="0"/>
              <a:t> </a:t>
            </a:r>
            <a:r>
              <a:rPr lang="en-GB" dirty="0" err="1"/>
              <a:t>beneficiari</a:t>
            </a:r>
            <a:r>
              <a:rPr lang="en-GB" dirty="0"/>
              <a:t> cu </a:t>
            </a:r>
            <a:r>
              <a:rPr lang="en-GB" dirty="0" err="1"/>
              <a:t>privire</a:t>
            </a:r>
            <a:r>
              <a:rPr lang="en-GB" dirty="0"/>
              <a:t> la </a:t>
            </a:r>
            <a:r>
              <a:rPr lang="en-GB" dirty="0" err="1"/>
              <a:t>condiţiile</a:t>
            </a:r>
            <a:r>
              <a:rPr lang="en-GB" dirty="0"/>
              <a:t> de </a:t>
            </a:r>
            <a:r>
              <a:rPr lang="en-GB" dirty="0" err="1"/>
              <a:t>acordare</a:t>
            </a:r>
            <a:r>
              <a:rPr lang="en-GB" dirty="0"/>
              <a:t> a </a:t>
            </a:r>
            <a:r>
              <a:rPr lang="en-GB" dirty="0" err="1"/>
              <a:t>venitului</a:t>
            </a:r>
            <a:r>
              <a:rPr lang="en-GB" dirty="0"/>
              <a:t> minim de </a:t>
            </a:r>
            <a:r>
              <a:rPr lang="en-GB" dirty="0" err="1"/>
              <a:t>incluziune</a:t>
            </a:r>
            <a:r>
              <a:rPr lang="en-GB" dirty="0"/>
              <a:t>, </a:t>
            </a:r>
            <a:r>
              <a:rPr lang="en-GB" dirty="0" err="1"/>
              <a:t>modalitatea</a:t>
            </a:r>
            <a:r>
              <a:rPr lang="en-GB" dirty="0"/>
              <a:t> de </a:t>
            </a:r>
            <a:r>
              <a:rPr lang="en-GB" dirty="0" err="1"/>
              <a:t>completare</a:t>
            </a:r>
            <a:r>
              <a:rPr lang="en-GB" dirty="0"/>
              <a:t> a </a:t>
            </a:r>
            <a:r>
              <a:rPr lang="en-GB" dirty="0" err="1"/>
              <a:t>formularului</a:t>
            </a:r>
            <a:r>
              <a:rPr lang="en-GB" dirty="0"/>
              <a:t> de </a:t>
            </a:r>
            <a:r>
              <a:rPr lang="en-GB" dirty="0" err="1"/>
              <a:t>cerere</a:t>
            </a:r>
            <a:r>
              <a:rPr lang="en-GB" dirty="0"/>
              <a:t>, </a:t>
            </a:r>
            <a:r>
              <a:rPr lang="en-GB" dirty="0" err="1"/>
              <a:t>documentele</a:t>
            </a:r>
            <a:r>
              <a:rPr lang="en-GB" dirty="0"/>
              <a:t> </a:t>
            </a:r>
            <a:r>
              <a:rPr lang="en-GB" dirty="0" err="1"/>
              <a:t>doveditoare</a:t>
            </a:r>
            <a:r>
              <a:rPr lang="en-GB" dirty="0"/>
              <a:t> </a:t>
            </a:r>
            <a:r>
              <a:rPr lang="en-GB" dirty="0" err="1"/>
              <a:t>necesare</a:t>
            </a:r>
            <a:r>
              <a:rPr lang="en-GB" dirty="0"/>
              <a:t>, </a:t>
            </a:r>
            <a:r>
              <a:rPr lang="en-GB" dirty="0" err="1"/>
              <a:t>obligaţii</a:t>
            </a:r>
            <a:r>
              <a:rPr lang="en-GB" dirty="0"/>
              <a:t> </a:t>
            </a:r>
            <a:r>
              <a:rPr lang="en-GB" dirty="0" err="1"/>
              <a:t>şi</a:t>
            </a:r>
            <a:r>
              <a:rPr lang="en-GB" dirty="0"/>
              <a:t> </a:t>
            </a:r>
            <a:r>
              <a:rPr lang="en-GB" dirty="0" err="1"/>
              <a:t>drepturi</a:t>
            </a:r>
            <a:r>
              <a:rPr lang="en-GB" dirty="0"/>
              <a:t> </a:t>
            </a:r>
            <a:r>
              <a:rPr lang="en-GB" dirty="0" err="1"/>
              <a:t>ce</a:t>
            </a:r>
            <a:r>
              <a:rPr lang="en-GB" dirty="0"/>
              <a:t> le </a:t>
            </a:r>
            <a:r>
              <a:rPr lang="en-GB" dirty="0" err="1"/>
              <a:t>revin</a:t>
            </a:r>
            <a:r>
              <a:rPr lang="en-GB" dirty="0"/>
              <a:t> </a:t>
            </a:r>
            <a:r>
              <a:rPr lang="en-GB" dirty="0" err="1"/>
              <a:t>potrivit</a:t>
            </a:r>
            <a:r>
              <a:rPr lang="en-GB" dirty="0"/>
              <a:t> </a:t>
            </a:r>
            <a:r>
              <a:rPr lang="en-GB" dirty="0" err="1"/>
              <a:t>prezentei</a:t>
            </a:r>
            <a:r>
              <a:rPr lang="en-GB" dirty="0"/>
              <a:t> </a:t>
            </a:r>
            <a:r>
              <a:rPr lang="en-GB" dirty="0" err="1"/>
              <a:t>legi</a:t>
            </a:r>
            <a:r>
              <a:rPr lang="ro-RO" dirty="0"/>
              <a:t> </a:t>
            </a:r>
            <a:r>
              <a:rPr lang="en-GB" dirty="0"/>
              <a:t>(art.62);</a:t>
            </a:r>
            <a:endParaRPr lang="en-GB" dirty="0"/>
          </a:p>
          <a:p>
            <a:pPr algn="just"/>
            <a:r>
              <a:rPr lang="ro-RO" dirty="0"/>
              <a:t>p</a:t>
            </a:r>
            <a:r>
              <a:rPr lang="en-GB" dirty="0" err="1"/>
              <a:t>rimăriile</a:t>
            </a:r>
            <a:r>
              <a:rPr lang="en-GB" dirty="0"/>
              <a:t> au </a:t>
            </a:r>
            <a:r>
              <a:rPr lang="en-GB" dirty="0" err="1"/>
              <a:t>obligaţia</a:t>
            </a:r>
            <a:r>
              <a:rPr lang="en-GB" dirty="0"/>
              <a:t> de a </a:t>
            </a:r>
            <a:r>
              <a:rPr lang="en-GB" dirty="0" err="1"/>
              <a:t>afişa</a:t>
            </a:r>
            <a:r>
              <a:rPr lang="en-GB" dirty="0"/>
              <a:t> la </a:t>
            </a:r>
            <a:r>
              <a:rPr lang="en-GB" dirty="0" err="1"/>
              <a:t>sediul</a:t>
            </a:r>
            <a:r>
              <a:rPr lang="en-GB" dirty="0"/>
              <a:t> </a:t>
            </a:r>
            <a:r>
              <a:rPr lang="en-GB" dirty="0" err="1"/>
              <a:t>propriu</a:t>
            </a:r>
            <a:r>
              <a:rPr lang="en-GB" dirty="0"/>
              <a:t>, </a:t>
            </a:r>
            <a:r>
              <a:rPr lang="en-GB" dirty="0" err="1"/>
              <a:t>într</a:t>
            </a:r>
            <a:r>
              <a:rPr lang="en-GB" dirty="0"/>
              <a:t>-un loc </a:t>
            </a:r>
            <a:r>
              <a:rPr lang="en-GB" dirty="0" err="1"/>
              <a:t>vizibil</a:t>
            </a:r>
            <a:r>
              <a:rPr lang="en-GB" dirty="0"/>
              <a:t>, </a:t>
            </a:r>
            <a:r>
              <a:rPr lang="en-GB" dirty="0" err="1"/>
              <a:t>instrucţiuni</a:t>
            </a:r>
            <a:r>
              <a:rPr lang="en-GB" dirty="0"/>
              <a:t> </a:t>
            </a:r>
            <a:r>
              <a:rPr lang="en-GB" dirty="0" err="1"/>
              <a:t>privind</a:t>
            </a:r>
            <a:r>
              <a:rPr lang="en-GB" dirty="0"/>
              <a:t> </a:t>
            </a:r>
            <a:r>
              <a:rPr lang="en-GB" dirty="0" err="1"/>
              <a:t>nivelurile</a:t>
            </a:r>
            <a:r>
              <a:rPr lang="en-GB" dirty="0"/>
              <a:t> de </a:t>
            </a:r>
            <a:r>
              <a:rPr lang="en-GB" dirty="0" err="1"/>
              <a:t>venit</a:t>
            </a:r>
            <a:r>
              <a:rPr lang="en-GB" dirty="0"/>
              <a:t> </a:t>
            </a:r>
            <a:r>
              <a:rPr lang="en-GB" dirty="0" err="1"/>
              <a:t>prevăzute</a:t>
            </a:r>
            <a:r>
              <a:rPr lang="en-GB" dirty="0"/>
              <a:t> de </a:t>
            </a:r>
            <a:r>
              <a:rPr lang="en-GB" dirty="0" err="1"/>
              <a:t>lege</a:t>
            </a:r>
            <a:r>
              <a:rPr lang="en-GB" dirty="0"/>
              <a:t>, </a:t>
            </a:r>
            <a:r>
              <a:rPr lang="en-GB" dirty="0" err="1"/>
              <a:t>categoriile</a:t>
            </a:r>
            <a:r>
              <a:rPr lang="en-GB" dirty="0"/>
              <a:t> de </a:t>
            </a:r>
            <a:r>
              <a:rPr lang="en-GB" dirty="0" err="1"/>
              <a:t>venituri</a:t>
            </a:r>
            <a:r>
              <a:rPr lang="en-GB" dirty="0"/>
              <a:t> care se </a:t>
            </a:r>
            <a:r>
              <a:rPr lang="en-GB" dirty="0" err="1"/>
              <a:t>iau</a:t>
            </a:r>
            <a:r>
              <a:rPr lang="en-GB" dirty="0"/>
              <a:t> </a:t>
            </a:r>
            <a:r>
              <a:rPr lang="en-GB" dirty="0" err="1"/>
              <a:t>în</a:t>
            </a:r>
            <a:r>
              <a:rPr lang="en-GB" dirty="0"/>
              <a:t> </a:t>
            </a:r>
            <a:r>
              <a:rPr lang="en-GB" dirty="0" err="1"/>
              <a:t>calcul</a:t>
            </a:r>
            <a:r>
              <a:rPr lang="en-GB" dirty="0"/>
              <a:t> </a:t>
            </a:r>
            <a:r>
              <a:rPr lang="en-GB" dirty="0" err="1"/>
              <a:t>în</a:t>
            </a:r>
            <a:r>
              <a:rPr lang="en-GB" dirty="0"/>
              <a:t> </a:t>
            </a:r>
            <a:r>
              <a:rPr lang="en-GB" dirty="0" err="1"/>
              <a:t>vederea</a:t>
            </a:r>
            <a:r>
              <a:rPr lang="en-GB" dirty="0"/>
              <a:t> </a:t>
            </a:r>
            <a:r>
              <a:rPr lang="en-GB" dirty="0" err="1"/>
              <a:t>acordării</a:t>
            </a:r>
            <a:r>
              <a:rPr lang="en-GB" dirty="0"/>
              <a:t> </a:t>
            </a:r>
            <a:r>
              <a:rPr lang="en-GB" dirty="0" err="1"/>
              <a:t>dreptului</a:t>
            </a:r>
            <a:r>
              <a:rPr lang="en-GB" dirty="0"/>
              <a:t> la </a:t>
            </a:r>
            <a:r>
              <a:rPr lang="en-GB" dirty="0" err="1"/>
              <a:t>venit</a:t>
            </a:r>
            <a:r>
              <a:rPr lang="en-GB" dirty="0"/>
              <a:t> minim de </a:t>
            </a:r>
            <a:r>
              <a:rPr lang="en-GB" dirty="0" err="1"/>
              <a:t>incluziune</a:t>
            </a:r>
            <a:r>
              <a:rPr lang="en-GB" dirty="0"/>
              <a:t>, </a:t>
            </a:r>
            <a:r>
              <a:rPr lang="en-GB" dirty="0" err="1"/>
              <a:t>modul</a:t>
            </a:r>
            <a:r>
              <a:rPr lang="en-GB" dirty="0"/>
              <a:t> de </a:t>
            </a:r>
            <a:r>
              <a:rPr lang="en-GB" dirty="0" err="1"/>
              <a:t>calcul</a:t>
            </a:r>
            <a:r>
              <a:rPr lang="en-GB" dirty="0"/>
              <a:t> al </a:t>
            </a:r>
            <a:r>
              <a:rPr lang="en-GB" dirty="0" err="1"/>
              <a:t>veniturilor</a:t>
            </a:r>
            <a:r>
              <a:rPr lang="en-GB" dirty="0"/>
              <a:t> </a:t>
            </a:r>
            <a:r>
              <a:rPr lang="en-GB" dirty="0" err="1"/>
              <a:t>lunare</a:t>
            </a:r>
            <a:r>
              <a:rPr lang="en-GB" dirty="0"/>
              <a:t> ale </a:t>
            </a:r>
            <a:r>
              <a:rPr lang="en-GB" dirty="0" err="1"/>
              <a:t>familiei</a:t>
            </a:r>
            <a:r>
              <a:rPr lang="en-GB" dirty="0"/>
              <a:t>, </a:t>
            </a:r>
            <a:r>
              <a:rPr lang="en-GB" dirty="0" err="1"/>
              <a:t>precum</a:t>
            </a:r>
            <a:r>
              <a:rPr lang="en-GB" dirty="0"/>
              <a:t> </a:t>
            </a:r>
            <a:r>
              <a:rPr lang="en-GB" dirty="0" err="1"/>
              <a:t>şi</a:t>
            </a:r>
            <a:r>
              <a:rPr lang="en-GB" dirty="0"/>
              <a:t> </a:t>
            </a:r>
            <a:r>
              <a:rPr lang="en-GB" dirty="0" err="1"/>
              <a:t>lista</a:t>
            </a:r>
            <a:r>
              <a:rPr lang="en-GB" dirty="0"/>
              <a:t> </a:t>
            </a:r>
            <a:r>
              <a:rPr lang="en-GB" dirty="0" err="1"/>
              <a:t>bunurilor</a:t>
            </a:r>
            <a:r>
              <a:rPr lang="en-GB" dirty="0"/>
              <a:t> </a:t>
            </a:r>
            <a:r>
              <a:rPr lang="en-GB" dirty="0" err="1"/>
              <a:t>ce</a:t>
            </a:r>
            <a:r>
              <a:rPr lang="en-GB" dirty="0"/>
              <a:t> </a:t>
            </a:r>
            <a:r>
              <a:rPr lang="en-GB" dirty="0" err="1"/>
              <a:t>conduc</a:t>
            </a:r>
            <a:r>
              <a:rPr lang="en-GB" dirty="0"/>
              <a:t> la </a:t>
            </a:r>
            <a:r>
              <a:rPr lang="en-GB" dirty="0" err="1"/>
              <a:t>excluderea</a:t>
            </a:r>
            <a:r>
              <a:rPr lang="en-GB" dirty="0"/>
              <a:t> </a:t>
            </a:r>
            <a:r>
              <a:rPr lang="en-GB" dirty="0" err="1"/>
              <a:t>acordării</a:t>
            </a:r>
            <a:r>
              <a:rPr lang="en-GB" dirty="0"/>
              <a:t> </a:t>
            </a:r>
            <a:r>
              <a:rPr lang="en-GB" dirty="0" err="1"/>
              <a:t>venitului</a:t>
            </a:r>
            <a:r>
              <a:rPr lang="en-GB" dirty="0"/>
              <a:t> minim de </a:t>
            </a:r>
            <a:r>
              <a:rPr lang="en-GB" dirty="0" err="1"/>
              <a:t>incluziune</a:t>
            </a:r>
            <a:r>
              <a:rPr lang="ro-RO" dirty="0"/>
              <a:t> </a:t>
            </a:r>
            <a:r>
              <a:rPr lang="en-GB" dirty="0"/>
              <a:t>(art.62);</a:t>
            </a:r>
            <a:endParaRPr lang="en-GB" dirty="0"/>
          </a:p>
          <a:p>
            <a:pPr algn="just"/>
            <a:r>
              <a:rPr lang="en-GB" dirty="0"/>
              <a:t> </a:t>
            </a:r>
            <a:r>
              <a:rPr lang="ro-RO" dirty="0"/>
              <a:t>a</a:t>
            </a:r>
            <a:r>
              <a:rPr lang="en-GB" dirty="0" err="1"/>
              <a:t>utorităţile</a:t>
            </a:r>
            <a:r>
              <a:rPr lang="en-GB" dirty="0"/>
              <a:t> </a:t>
            </a:r>
            <a:r>
              <a:rPr lang="en-GB" dirty="0" err="1"/>
              <a:t>administraţiei</a:t>
            </a:r>
            <a:r>
              <a:rPr lang="en-GB" dirty="0"/>
              <a:t> </a:t>
            </a:r>
            <a:r>
              <a:rPr lang="en-GB" dirty="0" err="1"/>
              <a:t>publice</a:t>
            </a:r>
            <a:r>
              <a:rPr lang="en-GB" dirty="0"/>
              <a:t> locale au </a:t>
            </a:r>
            <a:r>
              <a:rPr lang="en-GB" dirty="0" err="1"/>
              <a:t>obligaţia</a:t>
            </a:r>
            <a:r>
              <a:rPr lang="en-GB" dirty="0"/>
              <a:t> de a </a:t>
            </a:r>
            <a:r>
              <a:rPr lang="en-GB" dirty="0" err="1"/>
              <a:t>posta</a:t>
            </a:r>
            <a:r>
              <a:rPr lang="en-GB" dirty="0"/>
              <a:t> </a:t>
            </a:r>
            <a:r>
              <a:rPr lang="en-GB" dirty="0" err="1"/>
              <a:t>pe</a:t>
            </a:r>
            <a:r>
              <a:rPr lang="en-GB" dirty="0"/>
              <a:t> site-</a:t>
            </a:r>
            <a:r>
              <a:rPr lang="en-GB" dirty="0" err="1"/>
              <a:t>ul</a:t>
            </a:r>
            <a:r>
              <a:rPr lang="en-GB" dirty="0"/>
              <a:t> </a:t>
            </a:r>
            <a:r>
              <a:rPr lang="en-GB" dirty="0" err="1"/>
              <a:t>propriu</a:t>
            </a:r>
            <a:r>
              <a:rPr lang="en-GB" dirty="0"/>
              <a:t> </a:t>
            </a:r>
            <a:r>
              <a:rPr lang="en-GB" dirty="0" err="1"/>
              <a:t>legislaţia</a:t>
            </a:r>
            <a:r>
              <a:rPr lang="en-GB" dirty="0"/>
              <a:t> </a:t>
            </a:r>
            <a:r>
              <a:rPr lang="en-GB" dirty="0" err="1"/>
              <a:t>în</a:t>
            </a:r>
            <a:r>
              <a:rPr lang="en-GB" dirty="0"/>
              <a:t> </a:t>
            </a:r>
            <a:r>
              <a:rPr lang="en-GB" dirty="0" err="1"/>
              <a:t>vigoare</a:t>
            </a:r>
            <a:r>
              <a:rPr lang="en-GB" dirty="0"/>
              <a:t> </a:t>
            </a:r>
            <a:r>
              <a:rPr lang="en-GB" dirty="0" err="1"/>
              <a:t>privind</a:t>
            </a:r>
            <a:r>
              <a:rPr lang="en-GB" dirty="0"/>
              <a:t> </a:t>
            </a:r>
            <a:r>
              <a:rPr lang="en-GB" dirty="0" err="1"/>
              <a:t>venitul</a:t>
            </a:r>
            <a:r>
              <a:rPr lang="en-GB" dirty="0"/>
              <a:t> minim de </a:t>
            </a:r>
            <a:r>
              <a:rPr lang="en-GB" dirty="0" err="1"/>
              <a:t>incluziune</a:t>
            </a:r>
            <a:r>
              <a:rPr lang="en-GB" dirty="0"/>
              <a:t>, </a:t>
            </a:r>
            <a:r>
              <a:rPr lang="en-GB" dirty="0" err="1"/>
              <a:t>precum</a:t>
            </a:r>
            <a:r>
              <a:rPr lang="en-GB" dirty="0"/>
              <a:t> </a:t>
            </a:r>
            <a:r>
              <a:rPr lang="en-GB" dirty="0" err="1"/>
              <a:t>şi</a:t>
            </a:r>
            <a:r>
              <a:rPr lang="en-GB" dirty="0"/>
              <a:t> </a:t>
            </a:r>
            <a:r>
              <a:rPr lang="en-GB" dirty="0" err="1"/>
              <a:t>toate</a:t>
            </a:r>
            <a:r>
              <a:rPr lang="en-GB" dirty="0"/>
              <a:t> </a:t>
            </a:r>
            <a:r>
              <a:rPr lang="en-GB" dirty="0" err="1"/>
              <a:t>documentele</a:t>
            </a:r>
            <a:r>
              <a:rPr lang="en-GB" dirty="0"/>
              <a:t> </a:t>
            </a:r>
            <a:r>
              <a:rPr lang="en-GB" dirty="0" err="1"/>
              <a:t>şi</a:t>
            </a:r>
            <a:r>
              <a:rPr lang="en-GB" dirty="0"/>
              <a:t> </a:t>
            </a:r>
            <a:r>
              <a:rPr lang="en-GB" dirty="0" err="1"/>
              <a:t>formularele</a:t>
            </a:r>
            <a:r>
              <a:rPr lang="en-GB" dirty="0"/>
              <a:t> </a:t>
            </a:r>
            <a:r>
              <a:rPr lang="en-GB" dirty="0" err="1"/>
              <a:t>prevăzute</a:t>
            </a:r>
            <a:r>
              <a:rPr lang="en-GB" dirty="0"/>
              <a:t> de </a:t>
            </a:r>
            <a:r>
              <a:rPr lang="en-GB" dirty="0" err="1"/>
              <a:t>lege</a:t>
            </a:r>
            <a:r>
              <a:rPr lang="en-GB" dirty="0"/>
              <a:t> </a:t>
            </a:r>
            <a:r>
              <a:rPr lang="en-GB" dirty="0" err="1"/>
              <a:t>ce</a:t>
            </a:r>
            <a:r>
              <a:rPr lang="en-GB" dirty="0"/>
              <a:t> </a:t>
            </a:r>
            <a:r>
              <a:rPr lang="en-GB" dirty="0" err="1"/>
              <a:t>trebuie</a:t>
            </a:r>
            <a:r>
              <a:rPr lang="en-GB" dirty="0"/>
              <a:t> </a:t>
            </a:r>
            <a:r>
              <a:rPr lang="en-GB" dirty="0" err="1"/>
              <a:t>completate</a:t>
            </a:r>
            <a:r>
              <a:rPr lang="en-GB" dirty="0"/>
              <a:t> </a:t>
            </a:r>
            <a:r>
              <a:rPr lang="en-GB" dirty="0" err="1"/>
              <a:t>potrivit</a:t>
            </a:r>
            <a:r>
              <a:rPr lang="en-GB" dirty="0"/>
              <a:t> </a:t>
            </a:r>
            <a:r>
              <a:rPr lang="en-GB" dirty="0" err="1"/>
              <a:t>prevederilor</a:t>
            </a:r>
            <a:r>
              <a:rPr lang="en-GB" dirty="0"/>
              <a:t> </a:t>
            </a:r>
            <a:r>
              <a:rPr lang="en-GB" dirty="0" err="1"/>
              <a:t>Legii</a:t>
            </a:r>
            <a:r>
              <a:rPr lang="en-GB" dirty="0"/>
              <a:t> nr.196/2016</a:t>
            </a:r>
            <a:r>
              <a:rPr lang="ro-RO" dirty="0"/>
              <a:t> </a:t>
            </a:r>
            <a:r>
              <a:rPr lang="en-GB" dirty="0"/>
              <a:t>(art.62);</a:t>
            </a:r>
            <a:endParaRPr lang="en-GB" dirty="0"/>
          </a:p>
          <a:p>
            <a:pPr algn="just"/>
            <a:r>
              <a:rPr lang="en-GB" dirty="0"/>
              <a:t> </a:t>
            </a:r>
            <a:r>
              <a:rPr lang="ro-RO" dirty="0"/>
              <a:t>î</a:t>
            </a:r>
            <a:r>
              <a:rPr lang="en-GB" dirty="0"/>
              <a:t>n </a:t>
            </a:r>
            <a:r>
              <a:rPr lang="en-GB" dirty="0" err="1"/>
              <a:t>cazul</a:t>
            </a:r>
            <a:r>
              <a:rPr lang="en-GB" dirty="0"/>
              <a:t> </a:t>
            </a:r>
            <a:r>
              <a:rPr lang="en-GB" dirty="0" err="1"/>
              <a:t>decesului</a:t>
            </a:r>
            <a:r>
              <a:rPr lang="en-GB" dirty="0"/>
              <a:t> </a:t>
            </a:r>
            <a:r>
              <a:rPr lang="en-GB" dirty="0" err="1"/>
              <a:t>unei</a:t>
            </a:r>
            <a:r>
              <a:rPr lang="en-GB" dirty="0"/>
              <a:t> </a:t>
            </a:r>
            <a:r>
              <a:rPr lang="en-GB" dirty="0" err="1"/>
              <a:t>persoane</a:t>
            </a:r>
            <a:r>
              <a:rPr lang="en-GB" dirty="0"/>
              <a:t> din </a:t>
            </a:r>
            <a:r>
              <a:rPr lang="en-GB" dirty="0" err="1"/>
              <a:t>familia</a:t>
            </a:r>
            <a:r>
              <a:rPr lang="en-GB" dirty="0"/>
              <a:t> </a:t>
            </a:r>
            <a:r>
              <a:rPr lang="en-GB" dirty="0" err="1"/>
              <a:t>beneficiară</a:t>
            </a:r>
            <a:r>
              <a:rPr lang="en-GB" dirty="0"/>
              <a:t> de </a:t>
            </a:r>
            <a:r>
              <a:rPr lang="en-GB" dirty="0" err="1"/>
              <a:t>venit</a:t>
            </a:r>
            <a:r>
              <a:rPr lang="en-GB" dirty="0"/>
              <a:t> minim de </a:t>
            </a:r>
            <a:r>
              <a:rPr lang="en-GB" dirty="0" err="1"/>
              <a:t>incluziune</a:t>
            </a:r>
            <a:r>
              <a:rPr lang="en-GB" dirty="0"/>
              <a:t> care include </a:t>
            </a:r>
            <a:r>
              <a:rPr lang="en-GB" dirty="0" err="1"/>
              <a:t>componenta</a:t>
            </a:r>
            <a:r>
              <a:rPr lang="en-GB" dirty="0"/>
              <a:t> de </a:t>
            </a:r>
            <a:r>
              <a:rPr lang="en-GB" dirty="0" err="1"/>
              <a:t>ajutor</a:t>
            </a:r>
            <a:r>
              <a:rPr lang="en-GB" dirty="0"/>
              <a:t> de </a:t>
            </a:r>
            <a:r>
              <a:rPr lang="en-GB" dirty="0" err="1"/>
              <a:t>incluziune</a:t>
            </a:r>
            <a:r>
              <a:rPr lang="en-GB" dirty="0"/>
              <a:t>, </a:t>
            </a:r>
            <a:r>
              <a:rPr lang="en-GB" dirty="0" err="1"/>
              <a:t>primarii</a:t>
            </a:r>
            <a:r>
              <a:rPr lang="en-GB" dirty="0"/>
              <a:t> pot </a:t>
            </a:r>
            <a:r>
              <a:rPr lang="en-GB" dirty="0" err="1"/>
              <a:t>dispune</a:t>
            </a:r>
            <a:r>
              <a:rPr lang="en-GB" dirty="0"/>
              <a:t> </a:t>
            </a:r>
            <a:r>
              <a:rPr lang="en-GB" dirty="0" err="1"/>
              <a:t>acordarea</a:t>
            </a:r>
            <a:r>
              <a:rPr lang="en-GB" dirty="0"/>
              <a:t> </a:t>
            </a:r>
            <a:r>
              <a:rPr lang="en-GB" dirty="0" err="1"/>
              <a:t>unui</a:t>
            </a:r>
            <a:r>
              <a:rPr lang="en-GB" dirty="0"/>
              <a:t> </a:t>
            </a:r>
            <a:r>
              <a:rPr lang="en-GB" dirty="0" err="1"/>
              <a:t>ajutor</a:t>
            </a:r>
            <a:r>
              <a:rPr lang="en-GB" dirty="0"/>
              <a:t> </a:t>
            </a:r>
            <a:r>
              <a:rPr lang="en-GB" dirty="0" err="1"/>
              <a:t>financiar</a:t>
            </a:r>
            <a:r>
              <a:rPr lang="en-GB" dirty="0"/>
              <a:t> </a:t>
            </a:r>
            <a:r>
              <a:rPr lang="en-GB" dirty="0" err="1"/>
              <a:t>pentru</a:t>
            </a:r>
            <a:r>
              <a:rPr lang="en-GB" dirty="0"/>
              <a:t> </a:t>
            </a:r>
            <a:r>
              <a:rPr lang="en-GB" dirty="0" err="1"/>
              <a:t>cheltuielile</a:t>
            </a:r>
            <a:r>
              <a:rPr lang="en-GB" dirty="0"/>
              <a:t> de </a:t>
            </a:r>
            <a:r>
              <a:rPr lang="en-GB" dirty="0" err="1"/>
              <a:t>înmormântare</a:t>
            </a:r>
            <a:r>
              <a:rPr lang="ro-RO" dirty="0"/>
              <a:t> </a:t>
            </a:r>
            <a:r>
              <a:rPr lang="en-GB" dirty="0"/>
              <a:t>(art.83)</a:t>
            </a:r>
            <a:r>
              <a:rPr lang="ro-RO" dirty="0"/>
              <a:t>;</a:t>
            </a:r>
            <a:endParaRPr lang="en-GB" dirty="0"/>
          </a:p>
          <a:p>
            <a:endParaRPr lang="en-GB" dirty="0"/>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215153"/>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06412" y="6148899"/>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1219200"/>
            <a:ext cx="9997440" cy="89646"/>
          </a:xfrm>
        </p:spPr>
        <p:txBody>
          <a:bodyPr>
            <a:normAutofit fontScale="90000"/>
          </a:bodyPr>
          <a:lstStyle/>
          <a:p>
            <a:pPr algn="ctr"/>
            <a:r>
              <a:rPr lang="en-GB" sz="3100" b="1" dirty="0">
                <a:solidFill>
                  <a:srgbClr val="0070C0"/>
                </a:solidFill>
                <a:latin typeface="Trebuchet MS" panose="020B0603020202020204" pitchFamily="34" charset="0"/>
              </a:rPr>
              <a:t>6</a:t>
            </a:r>
            <a:r>
              <a:rPr lang="en-GB" sz="3100" b="1" u="sng" dirty="0">
                <a:solidFill>
                  <a:srgbClr val="0070C0"/>
                </a:solidFill>
                <a:latin typeface="Trebuchet MS" panose="020B0603020202020204" pitchFamily="34" charset="0"/>
              </a:rPr>
              <a:t>.Agenţia </a:t>
            </a:r>
            <a:r>
              <a:rPr lang="en-GB" sz="3100" b="1" u="sng" dirty="0" err="1">
                <a:solidFill>
                  <a:srgbClr val="0070C0"/>
                </a:solidFill>
                <a:latin typeface="Trebuchet MS" panose="020B0603020202020204" pitchFamily="34" charset="0"/>
              </a:rPr>
              <a:t>Naţională</a:t>
            </a:r>
            <a:r>
              <a:rPr lang="en-GB" sz="3100" b="1" u="sng" dirty="0">
                <a:solidFill>
                  <a:srgbClr val="0070C0"/>
                </a:solidFill>
                <a:latin typeface="Trebuchet MS" panose="020B0603020202020204" pitchFamily="34" charset="0"/>
              </a:rPr>
              <a:t> </a:t>
            </a:r>
            <a:r>
              <a:rPr lang="en-GB" sz="3100" b="1" u="sng" dirty="0" err="1">
                <a:solidFill>
                  <a:srgbClr val="0070C0"/>
                </a:solidFill>
                <a:latin typeface="Trebuchet MS" panose="020B0603020202020204" pitchFamily="34" charset="0"/>
              </a:rPr>
              <a:t>pentru</a:t>
            </a:r>
            <a:r>
              <a:rPr lang="en-GB" sz="3100" b="1" u="sng" dirty="0">
                <a:solidFill>
                  <a:srgbClr val="0070C0"/>
                </a:solidFill>
                <a:latin typeface="Trebuchet MS" panose="020B0603020202020204" pitchFamily="34" charset="0"/>
              </a:rPr>
              <a:t> </a:t>
            </a:r>
            <a:r>
              <a:rPr lang="en-GB" sz="3100" b="1" u="sng" dirty="0" err="1">
                <a:solidFill>
                  <a:srgbClr val="0070C0"/>
                </a:solidFill>
                <a:latin typeface="Trebuchet MS" panose="020B0603020202020204" pitchFamily="34" charset="0"/>
              </a:rPr>
              <a:t>Ocuparea</a:t>
            </a:r>
            <a:r>
              <a:rPr lang="en-GB" sz="3100" b="1" u="sng" dirty="0">
                <a:solidFill>
                  <a:srgbClr val="0070C0"/>
                </a:solidFill>
                <a:latin typeface="Trebuchet MS" panose="020B0603020202020204" pitchFamily="34" charset="0"/>
              </a:rPr>
              <a:t> </a:t>
            </a:r>
            <a:r>
              <a:rPr lang="en-GB" sz="3100" b="1" u="sng" dirty="0" err="1">
                <a:solidFill>
                  <a:srgbClr val="0070C0"/>
                </a:solidFill>
                <a:latin typeface="Trebuchet MS" panose="020B0603020202020204" pitchFamily="34" charset="0"/>
              </a:rPr>
              <a:t>Forţei</a:t>
            </a:r>
            <a:r>
              <a:rPr lang="en-GB" sz="3100" b="1" u="sng" dirty="0">
                <a:solidFill>
                  <a:srgbClr val="0070C0"/>
                </a:solidFill>
                <a:latin typeface="Trebuchet MS" panose="020B0603020202020204" pitchFamily="34" charset="0"/>
              </a:rPr>
              <a:t> de </a:t>
            </a:r>
            <a:r>
              <a:rPr lang="en-GB" sz="3100" b="1" u="sng" dirty="0" err="1">
                <a:solidFill>
                  <a:srgbClr val="0070C0"/>
                </a:solidFill>
                <a:latin typeface="Trebuchet MS" panose="020B0603020202020204" pitchFamily="34" charset="0"/>
              </a:rPr>
              <a:t>Muncă</a:t>
            </a:r>
            <a:r>
              <a:rPr lang="en-GB" sz="2200" b="1" u="sng" dirty="0">
                <a:solidFill>
                  <a:srgbClr val="0070C0"/>
                </a:solidFill>
                <a:latin typeface="Trebuchet MS" panose="020B0603020202020204" pitchFamily="34" charset="0"/>
              </a:rPr>
              <a:t>:</a:t>
            </a:r>
            <a:br>
              <a:rPr lang="en-GB" dirty="0"/>
            </a:br>
            <a:endParaRPr lang="en-GB" dirty="0"/>
          </a:p>
        </p:txBody>
      </p:sp>
      <p:sp>
        <p:nvSpPr>
          <p:cNvPr id="3" name="Content Placeholder 2"/>
          <p:cNvSpPr>
            <a:spLocks noGrp="1"/>
          </p:cNvSpPr>
          <p:nvPr>
            <p:ph idx="1"/>
          </p:nvPr>
        </p:nvSpPr>
        <p:spPr>
          <a:xfrm>
            <a:off x="1452282" y="1447800"/>
            <a:ext cx="10459302" cy="4800600"/>
          </a:xfrm>
        </p:spPr>
        <p:txBody>
          <a:bodyPr>
            <a:normAutofit fontScale="85000" lnSpcReduction="20000"/>
          </a:bodyPr>
          <a:lstStyle/>
          <a:p>
            <a:pPr lvl="0" algn="just"/>
            <a:r>
              <a:rPr lang="en-GB" dirty="0" err="1">
                <a:latin typeface="Trebuchet MS" panose="020B0603020202020204" pitchFamily="34" charset="0"/>
              </a:rPr>
              <a:t>poate</a:t>
            </a:r>
            <a:r>
              <a:rPr lang="en-GB" dirty="0">
                <a:latin typeface="Trebuchet MS" panose="020B0603020202020204" pitchFamily="34" charset="0"/>
              </a:rPr>
              <a:t> </a:t>
            </a:r>
            <a:r>
              <a:rPr lang="en-GB" dirty="0" err="1">
                <a:latin typeface="Trebuchet MS" panose="020B0603020202020204" pitchFamily="34" charset="0"/>
              </a:rPr>
              <a:t>implementa</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parteneriat</a:t>
            </a:r>
            <a:r>
              <a:rPr lang="en-GB" dirty="0">
                <a:latin typeface="Trebuchet MS" panose="020B0603020202020204" pitchFamily="34" charset="0"/>
              </a:rPr>
              <a:t> </a:t>
            </a:r>
            <a:r>
              <a:rPr lang="en-GB" dirty="0" err="1">
                <a:latin typeface="Trebuchet MS" panose="020B0603020202020204" pitchFamily="34" charset="0"/>
              </a:rPr>
              <a:t>proiecte</a:t>
            </a:r>
            <a:r>
              <a:rPr lang="en-GB" dirty="0">
                <a:latin typeface="Trebuchet MS" panose="020B0603020202020204" pitchFamily="34" charset="0"/>
              </a:rPr>
              <a:t>/</a:t>
            </a:r>
            <a:r>
              <a:rPr lang="en-GB" dirty="0" err="1">
                <a:latin typeface="Trebuchet MS" panose="020B0603020202020204" pitchFamily="34" charset="0"/>
              </a:rPr>
              <a:t>programe</a:t>
            </a:r>
            <a:r>
              <a:rPr lang="en-GB" dirty="0">
                <a:latin typeface="Trebuchet MS" panose="020B0603020202020204" pitchFamily="34" charset="0"/>
              </a:rPr>
              <a:t> </a:t>
            </a:r>
            <a:r>
              <a:rPr lang="en-GB" dirty="0" err="1">
                <a:latin typeface="Trebuchet MS" panose="020B0603020202020204" pitchFamily="34" charset="0"/>
              </a:rPr>
              <a:t>finanţate</a:t>
            </a:r>
            <a:r>
              <a:rPr lang="en-GB" dirty="0">
                <a:latin typeface="Trebuchet MS" panose="020B0603020202020204" pitchFamily="34" charset="0"/>
              </a:rPr>
              <a:t> din </a:t>
            </a:r>
            <a:r>
              <a:rPr lang="en-GB" dirty="0" err="1">
                <a:latin typeface="Trebuchet MS" panose="020B0603020202020204" pitchFamily="34" charset="0"/>
              </a:rPr>
              <a:t>fonduri</a:t>
            </a:r>
            <a:r>
              <a:rPr lang="en-GB" dirty="0">
                <a:latin typeface="Trebuchet MS" panose="020B0603020202020204" pitchFamily="34" charset="0"/>
              </a:rPr>
              <a:t> </a:t>
            </a:r>
            <a:r>
              <a:rPr lang="en-GB" dirty="0" err="1">
                <a:latin typeface="Trebuchet MS" panose="020B0603020202020204" pitchFamily="34" charset="0"/>
              </a:rPr>
              <a:t>europene</a:t>
            </a:r>
            <a:r>
              <a:rPr lang="en-GB" dirty="0">
                <a:latin typeface="Trebuchet MS" panose="020B0603020202020204" pitchFamily="34" charset="0"/>
              </a:rPr>
              <a:t>, </a:t>
            </a:r>
            <a:r>
              <a:rPr lang="en-GB" dirty="0" err="1">
                <a:latin typeface="Trebuchet MS" panose="020B0603020202020204" pitchFamily="34" charset="0"/>
              </a:rPr>
              <a:t>iniţiate</a:t>
            </a:r>
            <a:r>
              <a:rPr lang="en-GB" dirty="0">
                <a:latin typeface="Trebuchet MS" panose="020B0603020202020204" pitchFamily="34" charset="0"/>
              </a:rPr>
              <a:t> de </a:t>
            </a:r>
            <a:r>
              <a:rPr lang="en-GB" dirty="0" err="1">
                <a:latin typeface="Trebuchet MS" panose="020B0603020202020204" pitchFamily="34" charset="0"/>
              </a:rPr>
              <a:t>Ministerul</a:t>
            </a:r>
            <a:r>
              <a:rPr lang="en-GB" dirty="0">
                <a:latin typeface="Trebuchet MS" panose="020B0603020202020204" pitchFamily="34" charset="0"/>
              </a:rPr>
              <a:t> </a:t>
            </a:r>
            <a:r>
              <a:rPr lang="en-GB" dirty="0" err="1">
                <a:latin typeface="Trebuchet MS" panose="020B0603020202020204" pitchFamily="34" charset="0"/>
              </a:rPr>
              <a:t>Agriculturii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Dezvoltării</a:t>
            </a:r>
            <a:r>
              <a:rPr lang="en-GB" dirty="0">
                <a:latin typeface="Trebuchet MS" panose="020B0603020202020204" pitchFamily="34" charset="0"/>
              </a:rPr>
              <a:t> </a:t>
            </a:r>
            <a:r>
              <a:rPr lang="en-GB" dirty="0" err="1">
                <a:latin typeface="Trebuchet MS" panose="020B0603020202020204" pitchFamily="34" charset="0"/>
              </a:rPr>
              <a:t>Rurale</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alte</a:t>
            </a:r>
            <a:r>
              <a:rPr lang="en-GB" dirty="0">
                <a:latin typeface="Trebuchet MS" panose="020B0603020202020204" pitchFamily="34" charset="0"/>
              </a:rPr>
              <a:t> </a:t>
            </a:r>
            <a:r>
              <a:rPr lang="en-GB" dirty="0" err="1">
                <a:latin typeface="Trebuchet MS" panose="020B0603020202020204" pitchFamily="34" charset="0"/>
              </a:rPr>
              <a:t>ministere</a:t>
            </a:r>
            <a:r>
              <a:rPr lang="en-GB" dirty="0">
                <a:latin typeface="Trebuchet MS" panose="020B0603020202020204" pitchFamily="34" charset="0"/>
              </a:rPr>
              <a:t> </a:t>
            </a:r>
            <a:r>
              <a:rPr lang="en-GB" dirty="0" err="1">
                <a:latin typeface="Trebuchet MS" panose="020B0603020202020204" pitchFamily="34" charset="0"/>
              </a:rPr>
              <a:t>ori</a:t>
            </a:r>
            <a:r>
              <a:rPr lang="en-GB" dirty="0">
                <a:latin typeface="Trebuchet MS" panose="020B0603020202020204" pitchFamily="34" charset="0"/>
              </a:rPr>
              <a:t> </a:t>
            </a:r>
            <a:r>
              <a:rPr lang="en-GB" dirty="0" err="1">
                <a:latin typeface="Trebuchet MS" panose="020B0603020202020204" pitchFamily="34" charset="0"/>
              </a:rPr>
              <a:t>instituţii</a:t>
            </a:r>
            <a:r>
              <a:rPr lang="en-GB" dirty="0">
                <a:latin typeface="Trebuchet MS" panose="020B0603020202020204" pitchFamily="34" charset="0"/>
              </a:rPr>
              <a:t> ale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a:t>
            </a:r>
            <a:r>
              <a:rPr lang="en-GB" dirty="0" err="1">
                <a:latin typeface="Trebuchet MS" panose="020B0603020202020204" pitchFamily="34" charset="0"/>
              </a:rPr>
              <a:t>centrale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locale,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scopul</a:t>
            </a:r>
            <a:r>
              <a:rPr lang="en-GB" dirty="0">
                <a:latin typeface="Trebuchet MS" panose="020B0603020202020204" pitchFamily="34" charset="0"/>
              </a:rPr>
              <a:t> </a:t>
            </a:r>
            <a:r>
              <a:rPr lang="en-GB" dirty="0" err="1">
                <a:latin typeface="Trebuchet MS" panose="020B0603020202020204" pitchFamily="34" charset="0"/>
              </a:rPr>
              <a:t>acordării</a:t>
            </a:r>
            <a:r>
              <a:rPr lang="en-GB" dirty="0">
                <a:latin typeface="Trebuchet MS" panose="020B0603020202020204" pitchFamily="34" charset="0"/>
              </a:rPr>
              <a:t> </a:t>
            </a:r>
            <a:r>
              <a:rPr lang="en-GB" dirty="0" err="1">
                <a:latin typeface="Trebuchet MS" panose="020B0603020202020204" pitchFamily="34" charset="0"/>
              </a:rPr>
              <a:t>unor</a:t>
            </a:r>
            <a:r>
              <a:rPr lang="en-GB" dirty="0">
                <a:latin typeface="Trebuchet MS" panose="020B0603020202020204" pitchFamily="34" charset="0"/>
              </a:rPr>
              <a:t> </a:t>
            </a:r>
            <a:r>
              <a:rPr lang="en-GB" dirty="0" err="1">
                <a:latin typeface="Trebuchet MS" panose="020B0603020202020204" pitchFamily="34" charset="0"/>
              </a:rPr>
              <a:t>măsuri</a:t>
            </a:r>
            <a:r>
              <a:rPr lang="en-GB" dirty="0">
                <a:latin typeface="Trebuchet MS" panose="020B0603020202020204" pitchFamily="34" charset="0"/>
              </a:rPr>
              <a:t> de </a:t>
            </a:r>
            <a:r>
              <a:rPr lang="en-GB" dirty="0" err="1">
                <a:latin typeface="Trebuchet MS" panose="020B0603020202020204" pitchFamily="34" charset="0"/>
              </a:rPr>
              <a:t>sprijin</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bani</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natură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persoanele</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cu </a:t>
            </a:r>
            <a:r>
              <a:rPr lang="en-GB" dirty="0" err="1">
                <a:latin typeface="Trebuchet MS" panose="020B0603020202020204" pitchFamily="34" charset="0"/>
              </a:rPr>
              <a:t>domiciliul</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reşedinţa</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mediul</a:t>
            </a:r>
            <a:r>
              <a:rPr lang="en-GB" dirty="0">
                <a:latin typeface="Trebuchet MS" panose="020B0603020202020204" pitchFamily="34" charset="0"/>
              </a:rPr>
              <a:t> rural, </a:t>
            </a:r>
            <a:r>
              <a:rPr lang="en-GB" dirty="0" err="1">
                <a:latin typeface="Trebuchet MS" panose="020B0603020202020204" pitchFamily="34" charset="0"/>
              </a:rPr>
              <a:t>aparţinând</a:t>
            </a:r>
            <a:r>
              <a:rPr lang="en-GB" dirty="0">
                <a:latin typeface="Trebuchet MS" panose="020B0603020202020204" pitchFamily="34" charset="0"/>
              </a:rPr>
              <a:t> </a:t>
            </a:r>
            <a:r>
              <a:rPr lang="en-GB" dirty="0" err="1">
                <a:latin typeface="Trebuchet MS" panose="020B0603020202020204" pitchFamily="34" charset="0"/>
              </a:rPr>
              <a:t>categoriilor</a:t>
            </a:r>
            <a:r>
              <a:rPr lang="en-GB" dirty="0">
                <a:latin typeface="Trebuchet MS" panose="020B0603020202020204" pitchFamily="34" charset="0"/>
              </a:rPr>
              <a:t> </a:t>
            </a:r>
            <a:r>
              <a:rPr lang="en-GB" dirty="0" err="1">
                <a:latin typeface="Trebuchet MS" panose="020B0603020202020204" pitchFamily="34" charset="0"/>
              </a:rPr>
              <a:t>vulnerabile</a:t>
            </a:r>
            <a:r>
              <a:rPr lang="en-GB" dirty="0">
                <a:latin typeface="Trebuchet MS" panose="020B0603020202020204" pitchFamily="34" charset="0"/>
              </a:rPr>
              <a:t>, </a:t>
            </a:r>
            <a:r>
              <a:rPr lang="en-GB" dirty="0" err="1">
                <a:latin typeface="Trebuchet MS" panose="020B0603020202020204" pitchFamily="34" charset="0"/>
              </a:rPr>
              <a:t>inclusiv</a:t>
            </a:r>
            <a:r>
              <a:rPr lang="en-GB" dirty="0">
                <a:latin typeface="Trebuchet MS" panose="020B0603020202020204" pitchFamily="34" charset="0"/>
              </a:rPr>
              <a:t> </a:t>
            </a:r>
            <a:r>
              <a:rPr lang="en-GB" dirty="0" err="1">
                <a:latin typeface="Trebuchet MS" panose="020B0603020202020204" pitchFamily="34" charset="0"/>
              </a:rPr>
              <a:t>beneficiari</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(art. 27^7);</a:t>
            </a:r>
            <a:endParaRPr lang="en-GB" dirty="0">
              <a:latin typeface="Trebuchet MS" panose="020B0603020202020204" pitchFamily="34" charset="0"/>
            </a:endParaRPr>
          </a:p>
          <a:p>
            <a:pPr lvl="0" algn="just"/>
            <a:r>
              <a:rPr lang="en-GB" dirty="0">
                <a:latin typeface="Trebuchet MS" panose="020B0603020202020204" pitchFamily="34" charset="0"/>
              </a:rPr>
              <a:t> </a:t>
            </a:r>
            <a:r>
              <a:rPr lang="en-GB" dirty="0" err="1">
                <a:latin typeface="Trebuchet MS" panose="020B0603020202020204" pitchFamily="34" charset="0"/>
              </a:rPr>
              <a:t>încheie</a:t>
            </a:r>
            <a:r>
              <a:rPr lang="en-GB" dirty="0">
                <a:latin typeface="Trebuchet MS" panose="020B0603020202020204" pitchFamily="34" charset="0"/>
              </a:rPr>
              <a:t> un  protocol cu </a:t>
            </a:r>
            <a:r>
              <a:rPr lang="en-GB" dirty="0" err="1">
                <a:latin typeface="Trebuchet MS" panose="020B0603020202020204" pitchFamily="34" charset="0"/>
              </a:rPr>
              <a:t>Agenţia</a:t>
            </a:r>
            <a:r>
              <a:rPr lang="en-GB" dirty="0">
                <a:latin typeface="Trebuchet MS" panose="020B0603020202020204" pitchFamily="34" charset="0"/>
              </a:rPr>
              <a:t> </a:t>
            </a:r>
            <a:r>
              <a:rPr lang="en-GB" dirty="0" err="1">
                <a:latin typeface="Trebuchet MS" panose="020B0603020202020204" pitchFamily="34" charset="0"/>
              </a:rPr>
              <a:t>Naţională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Plăţi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Inspecţie</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Ministerul</a:t>
            </a:r>
            <a:r>
              <a:rPr lang="en-GB" dirty="0">
                <a:latin typeface="Trebuchet MS" panose="020B0603020202020204" pitchFamily="34" charset="0"/>
              </a:rPr>
              <a:t> </a:t>
            </a:r>
            <a:r>
              <a:rPr lang="en-GB" dirty="0" err="1">
                <a:latin typeface="Trebuchet MS" panose="020B0603020202020204" pitchFamily="34" charset="0"/>
              </a:rPr>
              <a:t>Educaţiei</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comunicarea</a:t>
            </a:r>
            <a:r>
              <a:rPr lang="en-GB" dirty="0">
                <a:latin typeface="Trebuchet MS" panose="020B0603020202020204" pitchFamily="34" charset="0"/>
              </a:rPr>
              <a:t> </a:t>
            </a:r>
            <a:r>
              <a:rPr lang="en-GB" dirty="0" err="1">
                <a:latin typeface="Trebuchet MS" panose="020B0603020202020204" pitchFamily="34" charset="0"/>
              </a:rPr>
              <a:t>situaţiei</a:t>
            </a:r>
            <a:r>
              <a:rPr lang="en-GB" dirty="0">
                <a:latin typeface="Trebuchet MS" panose="020B0603020202020204" pitchFamily="34" charset="0"/>
              </a:rPr>
              <a:t> </a:t>
            </a:r>
            <a:r>
              <a:rPr lang="en-GB" dirty="0" err="1">
                <a:latin typeface="Trebuchet MS" panose="020B0603020202020204" pitchFamily="34" charset="0"/>
              </a:rPr>
              <a:t>centralizate</a:t>
            </a:r>
            <a:r>
              <a:rPr lang="en-GB" dirty="0">
                <a:latin typeface="Trebuchet MS" panose="020B0603020202020204" pitchFamily="34" charset="0"/>
              </a:rPr>
              <a:t> a </a:t>
            </a:r>
            <a:r>
              <a:rPr lang="en-GB" dirty="0" err="1">
                <a:latin typeface="Trebuchet MS" panose="020B0603020202020204" pitchFamily="34" charset="0"/>
              </a:rPr>
              <a:t>persoanelor</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 </a:t>
            </a:r>
            <a:r>
              <a:rPr lang="en-GB" dirty="0" err="1">
                <a:latin typeface="Trebuchet MS" panose="020B0603020202020204" pitchFamily="34" charset="0"/>
              </a:rPr>
              <a:t>componenta</a:t>
            </a:r>
            <a:r>
              <a:rPr lang="en-GB" dirty="0">
                <a:latin typeface="Trebuchet MS" panose="020B0603020202020204" pitchFamily="34" charset="0"/>
              </a:rPr>
              <a:t>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(art. 27^11);</a:t>
            </a:r>
            <a:endParaRPr lang="en-GB" dirty="0">
              <a:latin typeface="Trebuchet MS" panose="020B0603020202020204" pitchFamily="34" charset="0"/>
            </a:endParaRPr>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0"/>
            <a:ext cx="8421624" cy="726142"/>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06413" y="6148898"/>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2427" y="1129553"/>
            <a:ext cx="9997440" cy="297049"/>
          </a:xfrm>
        </p:spPr>
        <p:txBody>
          <a:bodyPr>
            <a:normAutofit fontScale="90000"/>
          </a:bodyPr>
          <a:lstStyle/>
          <a:p>
            <a:pPr algn="ctr"/>
            <a:r>
              <a:rPr lang="en-GB" sz="2700" b="1" dirty="0">
                <a:solidFill>
                  <a:srgbClr val="0070C0"/>
                </a:solidFill>
                <a:latin typeface="Trebuchet MS" panose="020B0603020202020204" pitchFamily="34" charset="0"/>
              </a:rPr>
              <a:t>7.</a:t>
            </a:r>
            <a:r>
              <a:rPr lang="en-GB" sz="2700" b="1" u="sng" dirty="0">
                <a:solidFill>
                  <a:srgbClr val="0070C0"/>
                </a:solidFill>
                <a:latin typeface="Trebuchet MS" panose="020B0603020202020204" pitchFamily="34" charset="0"/>
              </a:rPr>
              <a:t> </a:t>
            </a:r>
            <a:r>
              <a:rPr lang="en-GB" sz="2700" b="1" u="sng" dirty="0" err="1">
                <a:solidFill>
                  <a:srgbClr val="0070C0"/>
                </a:solidFill>
                <a:latin typeface="Trebuchet MS" panose="020B0603020202020204" pitchFamily="34" charset="0"/>
              </a:rPr>
              <a:t>Agenţiile</a:t>
            </a:r>
            <a:r>
              <a:rPr lang="en-GB" sz="2700" b="1" u="sng" dirty="0">
                <a:solidFill>
                  <a:srgbClr val="0070C0"/>
                </a:solidFill>
                <a:latin typeface="Trebuchet MS" panose="020B0603020202020204" pitchFamily="34" charset="0"/>
              </a:rPr>
              <a:t> </a:t>
            </a:r>
            <a:r>
              <a:rPr lang="en-GB" sz="2700" b="1" u="sng" dirty="0" err="1">
                <a:solidFill>
                  <a:srgbClr val="0070C0"/>
                </a:solidFill>
                <a:latin typeface="Trebuchet MS" panose="020B0603020202020204" pitchFamily="34" charset="0"/>
              </a:rPr>
              <a:t>teritoriale</a:t>
            </a:r>
            <a:r>
              <a:rPr lang="en-GB" sz="2700" b="1" u="sng" dirty="0">
                <a:solidFill>
                  <a:srgbClr val="0070C0"/>
                </a:solidFill>
                <a:latin typeface="Trebuchet MS" panose="020B0603020202020204" pitchFamily="34" charset="0"/>
              </a:rPr>
              <a:t> </a:t>
            </a:r>
            <a:r>
              <a:rPr lang="en-GB" sz="2700" b="1" u="sng" dirty="0" err="1">
                <a:solidFill>
                  <a:srgbClr val="0070C0"/>
                </a:solidFill>
                <a:latin typeface="Trebuchet MS" panose="020B0603020202020204" pitchFamily="34" charset="0"/>
              </a:rPr>
              <a:t>pentru</a:t>
            </a:r>
            <a:r>
              <a:rPr lang="en-GB" sz="2700" b="1" u="sng" dirty="0">
                <a:solidFill>
                  <a:srgbClr val="0070C0"/>
                </a:solidFill>
                <a:latin typeface="Trebuchet MS" panose="020B0603020202020204" pitchFamily="34" charset="0"/>
              </a:rPr>
              <a:t> </a:t>
            </a:r>
            <a:r>
              <a:rPr lang="en-GB" sz="2700" b="1" u="sng" dirty="0" err="1">
                <a:solidFill>
                  <a:srgbClr val="0070C0"/>
                </a:solidFill>
                <a:latin typeface="Trebuchet MS" panose="020B0603020202020204" pitchFamily="34" charset="0"/>
              </a:rPr>
              <a:t>ocuparea</a:t>
            </a:r>
            <a:r>
              <a:rPr lang="en-GB" sz="2700" b="1" u="sng" dirty="0">
                <a:solidFill>
                  <a:srgbClr val="0070C0"/>
                </a:solidFill>
                <a:latin typeface="Trebuchet MS" panose="020B0603020202020204" pitchFamily="34" charset="0"/>
              </a:rPr>
              <a:t> </a:t>
            </a:r>
            <a:r>
              <a:rPr lang="en-GB" sz="2700" b="1" u="sng" dirty="0" err="1">
                <a:solidFill>
                  <a:srgbClr val="0070C0"/>
                </a:solidFill>
                <a:latin typeface="Trebuchet MS" panose="020B0603020202020204" pitchFamily="34" charset="0"/>
              </a:rPr>
              <a:t>forţei</a:t>
            </a:r>
            <a:r>
              <a:rPr lang="en-GB" sz="2700" b="1" u="sng" dirty="0">
                <a:solidFill>
                  <a:srgbClr val="0070C0"/>
                </a:solidFill>
                <a:latin typeface="Trebuchet MS" panose="020B0603020202020204" pitchFamily="34" charset="0"/>
              </a:rPr>
              <a:t> de </a:t>
            </a:r>
            <a:r>
              <a:rPr lang="en-GB" sz="2700" b="1" u="sng" dirty="0" err="1">
                <a:solidFill>
                  <a:srgbClr val="0070C0"/>
                </a:solidFill>
                <a:latin typeface="Trebuchet MS" panose="020B0603020202020204" pitchFamily="34" charset="0"/>
              </a:rPr>
              <a:t>muncă</a:t>
            </a:r>
            <a:r>
              <a:rPr lang="en-GB" sz="2700" b="1" u="sng" dirty="0">
                <a:solidFill>
                  <a:srgbClr val="0070C0"/>
                </a:solidFill>
                <a:latin typeface="Trebuchet MS" panose="020B0603020202020204" pitchFamily="34" charset="0"/>
              </a:rPr>
              <a:t>:</a:t>
            </a:r>
            <a:br>
              <a:rPr lang="en-GB" dirty="0"/>
            </a:br>
            <a:endParaRPr lang="en-GB" dirty="0"/>
          </a:p>
        </p:txBody>
      </p:sp>
      <p:sp>
        <p:nvSpPr>
          <p:cNvPr id="3" name="Content Placeholder 2"/>
          <p:cNvSpPr>
            <a:spLocks noGrp="1"/>
          </p:cNvSpPr>
          <p:nvPr>
            <p:ph idx="1"/>
          </p:nvPr>
        </p:nvSpPr>
        <p:spPr/>
        <p:txBody>
          <a:bodyPr>
            <a:normAutofit fontScale="55000" lnSpcReduction="20000"/>
          </a:bodyPr>
          <a:lstStyle/>
          <a:p>
            <a:pPr algn="just"/>
            <a:r>
              <a:rPr lang="en-GB" b="1" dirty="0"/>
              <a:t> </a:t>
            </a:r>
            <a:r>
              <a:rPr lang="ro-RO" dirty="0"/>
              <a:t>î</a:t>
            </a:r>
            <a:r>
              <a:rPr lang="en-GB" dirty="0">
                <a:latin typeface="Trebuchet MS" panose="020B0603020202020204" pitchFamily="34" charset="0"/>
              </a:rPr>
              <a:t>n </a:t>
            </a:r>
            <a:r>
              <a:rPr lang="en-GB" dirty="0" err="1">
                <a:latin typeface="Trebuchet MS" panose="020B0603020202020204" pitchFamily="34" charset="0"/>
              </a:rPr>
              <a:t>termen</a:t>
            </a:r>
            <a:r>
              <a:rPr lang="en-GB" dirty="0">
                <a:latin typeface="Trebuchet MS" panose="020B0603020202020204" pitchFamily="34" charset="0"/>
              </a:rPr>
              <a:t> de maximum 3 </a:t>
            </a:r>
            <a:r>
              <a:rPr lang="en-GB" dirty="0" err="1">
                <a:latin typeface="Trebuchet MS" panose="020B0603020202020204" pitchFamily="34" charset="0"/>
              </a:rPr>
              <a:t>luni</a:t>
            </a:r>
            <a:r>
              <a:rPr lang="en-GB" dirty="0">
                <a:latin typeface="Trebuchet MS" panose="020B0603020202020204" pitchFamily="34" charset="0"/>
              </a:rPr>
              <a:t> de la data </a:t>
            </a:r>
            <a:r>
              <a:rPr lang="en-GB" dirty="0" err="1">
                <a:latin typeface="Trebuchet MS" panose="020B0603020202020204" pitchFamily="34" charset="0"/>
              </a:rPr>
              <a:t>comunicării</a:t>
            </a:r>
            <a:r>
              <a:rPr lang="en-GB" dirty="0">
                <a:latin typeface="Trebuchet MS" panose="020B0603020202020204" pitchFamily="34" charset="0"/>
              </a:rPr>
              <a:t> de </a:t>
            </a:r>
            <a:r>
              <a:rPr lang="en-GB" dirty="0" err="1">
                <a:latin typeface="Trebuchet MS" panose="020B0603020202020204" pitchFamily="34" charset="0"/>
              </a:rPr>
              <a:t>către</a:t>
            </a:r>
            <a:r>
              <a:rPr lang="en-GB" dirty="0">
                <a:latin typeface="Trebuchet MS" panose="020B0603020202020204" pitchFamily="34" charset="0"/>
              </a:rPr>
              <a:t> </a:t>
            </a:r>
            <a:r>
              <a:rPr lang="en-GB" dirty="0" err="1">
                <a:latin typeface="Trebuchet MS" panose="020B0603020202020204" pitchFamily="34" charset="0"/>
              </a:rPr>
              <a:t>autorităţile</a:t>
            </a:r>
            <a:r>
              <a:rPr lang="en-GB" dirty="0">
                <a:latin typeface="Trebuchet MS" panose="020B0603020202020204" pitchFamily="34" charset="0"/>
              </a:rPr>
              <a:t>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locale a </a:t>
            </a:r>
            <a:r>
              <a:rPr lang="en-GB" dirty="0" err="1">
                <a:latin typeface="Trebuchet MS" panose="020B0603020202020204" pitchFamily="34" charset="0"/>
              </a:rPr>
              <a:t>listei</a:t>
            </a:r>
            <a:r>
              <a:rPr lang="en-GB" dirty="0">
                <a:latin typeface="Trebuchet MS" panose="020B0603020202020204" pitchFamily="34" charset="0"/>
              </a:rPr>
              <a:t> </a:t>
            </a:r>
            <a:r>
              <a:rPr lang="en-GB" dirty="0" err="1">
                <a:latin typeface="Trebuchet MS" panose="020B0603020202020204" pitchFamily="34" charset="0"/>
              </a:rPr>
              <a:t>persoanelor</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agenţiile</a:t>
            </a:r>
            <a:r>
              <a:rPr lang="en-GB" dirty="0">
                <a:latin typeface="Trebuchet MS" panose="020B0603020202020204" pitchFamily="34" charset="0"/>
              </a:rPr>
              <a:t> </a:t>
            </a:r>
            <a:r>
              <a:rPr lang="en-GB" dirty="0" err="1">
                <a:latin typeface="Trebuchet MS" panose="020B0603020202020204" pitchFamily="34" charset="0"/>
              </a:rPr>
              <a:t>teritoriale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înregistrează</a:t>
            </a:r>
            <a:r>
              <a:rPr lang="en-GB" dirty="0">
                <a:latin typeface="Trebuchet MS" panose="020B0603020202020204" pitchFamily="34" charset="0"/>
              </a:rPr>
              <a:t> </a:t>
            </a:r>
            <a:r>
              <a:rPr lang="en-GB" dirty="0" err="1">
                <a:latin typeface="Trebuchet MS" panose="020B0603020202020204" pitchFamily="34" charset="0"/>
              </a:rPr>
              <a:t>persoanele</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ca </a:t>
            </a:r>
            <a:r>
              <a:rPr lang="en-GB" dirty="0" err="1">
                <a:latin typeface="Trebuchet MS" panose="020B0603020202020204" pitchFamily="34" charset="0"/>
              </a:rPr>
              <a:t>persoane</a:t>
            </a:r>
            <a:r>
              <a:rPr lang="en-GB" dirty="0">
                <a:latin typeface="Trebuchet MS" panose="020B0603020202020204" pitchFamily="34" charset="0"/>
              </a:rPr>
              <a:t> </a:t>
            </a:r>
            <a:r>
              <a:rPr lang="en-GB" dirty="0" err="1">
                <a:latin typeface="Trebuchet MS" panose="020B0603020202020204" pitchFamily="34" charset="0"/>
              </a:rPr>
              <a:t>aflate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căutarea</a:t>
            </a:r>
            <a:r>
              <a:rPr lang="en-GB" dirty="0">
                <a:latin typeface="Trebuchet MS" panose="020B0603020202020204" pitchFamily="34" charset="0"/>
              </a:rPr>
              <a:t> </a:t>
            </a:r>
            <a:r>
              <a:rPr lang="en-GB" dirty="0" err="1">
                <a:latin typeface="Trebuchet MS" panose="020B0603020202020204" pitchFamily="34" charset="0"/>
              </a:rPr>
              <a:t>unui</a:t>
            </a:r>
            <a:r>
              <a:rPr lang="en-GB" dirty="0">
                <a:latin typeface="Trebuchet MS" panose="020B0603020202020204" pitchFamily="34" charset="0"/>
              </a:rPr>
              <a:t> loc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elaborează</a:t>
            </a:r>
            <a:r>
              <a:rPr lang="en-GB" dirty="0">
                <a:latin typeface="Trebuchet MS" panose="020B0603020202020204" pitchFamily="34" charset="0"/>
              </a:rPr>
              <a:t> </a:t>
            </a:r>
            <a:r>
              <a:rPr lang="en-GB" dirty="0" err="1">
                <a:latin typeface="Trebuchet MS" panose="020B0603020202020204" pitchFamily="34" charset="0"/>
              </a:rPr>
              <a:t>planul</a:t>
            </a:r>
            <a:r>
              <a:rPr lang="en-GB" dirty="0">
                <a:latin typeface="Trebuchet MS" panose="020B0603020202020204" pitchFamily="34" charset="0"/>
              </a:rPr>
              <a:t> individual de </a:t>
            </a:r>
            <a:r>
              <a:rPr lang="en-GB" dirty="0" err="1">
                <a:latin typeface="Trebuchet MS" panose="020B0603020202020204" pitchFamily="34" charset="0"/>
              </a:rPr>
              <a:t>mediere</a:t>
            </a:r>
            <a:r>
              <a:rPr lang="en-GB" dirty="0">
                <a:latin typeface="Trebuchet MS" panose="020B0603020202020204" pitchFamily="34" charset="0"/>
              </a:rPr>
              <a:t> (art.27 ^4);</a:t>
            </a:r>
            <a:endParaRPr lang="en-GB" dirty="0">
              <a:latin typeface="Trebuchet MS" panose="020B0603020202020204" pitchFamily="34" charset="0"/>
            </a:endParaRPr>
          </a:p>
          <a:p>
            <a:pPr algn="just"/>
            <a:r>
              <a:rPr lang="en-GB" dirty="0">
                <a:latin typeface="Trebuchet MS" panose="020B0603020202020204" pitchFamily="34" charset="0"/>
              </a:rPr>
              <a:t> </a:t>
            </a:r>
            <a:r>
              <a:rPr lang="ro-RO" dirty="0">
                <a:latin typeface="Trebuchet MS" panose="020B0603020202020204" pitchFamily="34" charset="0"/>
              </a:rPr>
              <a:t>a</a:t>
            </a:r>
            <a:r>
              <a:rPr lang="en-GB" dirty="0" err="1">
                <a:latin typeface="Trebuchet MS" panose="020B0603020202020204" pitchFamily="34" charset="0"/>
              </a:rPr>
              <a:t>genţia</a:t>
            </a:r>
            <a:r>
              <a:rPr lang="en-GB" dirty="0">
                <a:latin typeface="Trebuchet MS" panose="020B0603020202020204" pitchFamily="34" charset="0"/>
              </a:rPr>
              <a:t> </a:t>
            </a:r>
            <a:r>
              <a:rPr lang="en-GB" dirty="0" err="1">
                <a:latin typeface="Trebuchet MS" panose="020B0603020202020204" pitchFamily="34" charset="0"/>
              </a:rPr>
              <a:t>teritorială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are </a:t>
            </a:r>
            <a:r>
              <a:rPr lang="en-GB" dirty="0" err="1">
                <a:latin typeface="Trebuchet MS" panose="020B0603020202020204" pitchFamily="34" charset="0"/>
              </a:rPr>
              <a:t>obligaţia</a:t>
            </a:r>
            <a:r>
              <a:rPr lang="en-GB" dirty="0">
                <a:latin typeface="Trebuchet MS" panose="020B0603020202020204" pitchFamily="34" charset="0"/>
              </a:rPr>
              <a:t> de a </a:t>
            </a:r>
            <a:r>
              <a:rPr lang="en-GB" dirty="0" err="1">
                <a:latin typeface="Trebuchet MS" panose="020B0603020202020204" pitchFamily="34" charset="0"/>
              </a:rPr>
              <a:t>comunica</a:t>
            </a:r>
            <a:r>
              <a:rPr lang="en-GB" dirty="0">
                <a:latin typeface="Trebuchet MS" panose="020B0603020202020204" pitchFamily="34" charset="0"/>
              </a:rPr>
              <a:t> </a:t>
            </a:r>
            <a:r>
              <a:rPr lang="en-GB" dirty="0" err="1">
                <a:latin typeface="Trebuchet MS" panose="020B0603020202020204" pitchFamily="34" charset="0"/>
              </a:rPr>
              <a:t>agenţiei</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plăţi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inspecţie</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 </a:t>
            </a:r>
            <a:r>
              <a:rPr lang="en-GB" dirty="0" err="1">
                <a:latin typeface="Trebuchet MS" panose="020B0603020202020204" pitchFamily="34" charset="0"/>
              </a:rPr>
              <a:t>judeţeană</a:t>
            </a:r>
            <a:r>
              <a:rPr lang="en-GB" dirty="0">
                <a:latin typeface="Trebuchet MS" panose="020B0603020202020204" pitchFamily="34" charset="0"/>
              </a:rPr>
              <a:t>, </a:t>
            </a:r>
            <a:r>
              <a:rPr lang="en-GB" dirty="0" err="1">
                <a:latin typeface="Trebuchet MS" panose="020B0603020202020204" pitchFamily="34" charset="0"/>
              </a:rPr>
              <a:t>respectiv</a:t>
            </a:r>
            <a:r>
              <a:rPr lang="en-GB" dirty="0">
                <a:latin typeface="Trebuchet MS" panose="020B0603020202020204" pitchFamily="34" charset="0"/>
              </a:rPr>
              <a:t> a </a:t>
            </a:r>
            <a:r>
              <a:rPr lang="en-GB" dirty="0" err="1">
                <a:latin typeface="Trebuchet MS" panose="020B0603020202020204" pitchFamily="34" charset="0"/>
              </a:rPr>
              <a:t>municipiului</a:t>
            </a:r>
            <a:r>
              <a:rPr lang="en-GB" dirty="0">
                <a:latin typeface="Trebuchet MS" panose="020B0603020202020204" pitchFamily="34" charset="0"/>
              </a:rPr>
              <a:t> </a:t>
            </a:r>
            <a:r>
              <a:rPr lang="en-GB" dirty="0" err="1">
                <a:latin typeface="Trebuchet MS" panose="020B0603020202020204" pitchFamily="34" charset="0"/>
              </a:rPr>
              <a:t>Bucureşti</a:t>
            </a:r>
            <a:r>
              <a:rPr lang="en-GB" dirty="0">
                <a:latin typeface="Trebuchet MS" panose="020B0603020202020204" pitchFamily="34" charset="0"/>
              </a:rPr>
              <a:t>,  </a:t>
            </a:r>
            <a:r>
              <a:rPr lang="en-GB" dirty="0" err="1">
                <a:latin typeface="Trebuchet MS" panose="020B0603020202020204" pitchFamily="34" charset="0"/>
              </a:rPr>
              <a:t>trimestrial</a:t>
            </a:r>
            <a:r>
              <a:rPr lang="en-GB" dirty="0">
                <a:latin typeface="Trebuchet MS" panose="020B0603020202020204" pitchFamily="34" charset="0"/>
              </a:rPr>
              <a:t>, </a:t>
            </a:r>
            <a:r>
              <a:rPr lang="en-GB" dirty="0" err="1">
                <a:latin typeface="Trebuchet MS" panose="020B0603020202020204" pitchFamily="34" charset="0"/>
              </a:rPr>
              <a:t>lista</a:t>
            </a:r>
            <a:r>
              <a:rPr lang="en-GB" dirty="0">
                <a:latin typeface="Trebuchet MS" panose="020B0603020202020204" pitchFamily="34" charset="0"/>
              </a:rPr>
              <a:t> </a:t>
            </a:r>
            <a:r>
              <a:rPr lang="en-GB" dirty="0" err="1">
                <a:latin typeface="Trebuchet MS" panose="020B0603020202020204" pitchFamily="34" charset="0"/>
              </a:rPr>
              <a:t>persoanelor</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venit</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care nu au </a:t>
            </a:r>
            <a:r>
              <a:rPr lang="en-GB" dirty="0" err="1">
                <a:latin typeface="Trebuchet MS" panose="020B0603020202020204" pitchFamily="34" charset="0"/>
              </a:rPr>
              <a:t>respectat</a:t>
            </a:r>
            <a:r>
              <a:rPr lang="en-GB" dirty="0">
                <a:latin typeface="Trebuchet MS" panose="020B0603020202020204" pitchFamily="34" charset="0"/>
              </a:rPr>
              <a:t> </a:t>
            </a:r>
            <a:r>
              <a:rPr lang="en-GB" dirty="0" err="1">
                <a:latin typeface="Trebuchet MS" panose="020B0603020202020204" pitchFamily="34" charset="0"/>
              </a:rPr>
              <a:t>măsurile</a:t>
            </a:r>
            <a:r>
              <a:rPr lang="en-GB" dirty="0">
                <a:latin typeface="Trebuchet MS" panose="020B0603020202020204" pitchFamily="34" charset="0"/>
              </a:rPr>
              <a:t> </a:t>
            </a:r>
            <a:r>
              <a:rPr lang="en-GB" dirty="0" err="1">
                <a:latin typeface="Trebuchet MS" panose="020B0603020202020204" pitchFamily="34" charset="0"/>
              </a:rPr>
              <a:t>stabilite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planurile</a:t>
            </a:r>
            <a:r>
              <a:rPr lang="en-GB" dirty="0">
                <a:latin typeface="Trebuchet MS" panose="020B0603020202020204" pitchFamily="34" charset="0"/>
              </a:rPr>
              <a:t> </a:t>
            </a:r>
            <a:r>
              <a:rPr lang="en-GB" dirty="0" err="1">
                <a:latin typeface="Trebuchet MS" panose="020B0603020202020204" pitchFamily="34" charset="0"/>
              </a:rPr>
              <a:t>individuale</a:t>
            </a:r>
            <a:r>
              <a:rPr lang="en-GB" dirty="0">
                <a:latin typeface="Trebuchet MS" panose="020B0603020202020204" pitchFamily="34" charset="0"/>
              </a:rPr>
              <a:t> de </a:t>
            </a:r>
            <a:r>
              <a:rPr lang="en-GB" dirty="0" err="1">
                <a:latin typeface="Trebuchet MS" panose="020B0603020202020204" pitchFamily="34" charset="0"/>
              </a:rPr>
              <a:t>mediere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scopul</a:t>
            </a:r>
            <a:r>
              <a:rPr lang="en-GB" dirty="0">
                <a:latin typeface="Trebuchet MS" panose="020B0603020202020204" pitchFamily="34" charset="0"/>
              </a:rPr>
              <a:t> </a:t>
            </a:r>
            <a:r>
              <a:rPr lang="en-GB" dirty="0" err="1">
                <a:latin typeface="Trebuchet MS" panose="020B0603020202020204" pitchFamily="34" charset="0"/>
              </a:rPr>
              <a:t>recalculării</a:t>
            </a:r>
            <a:r>
              <a:rPr lang="en-GB" dirty="0">
                <a:latin typeface="Trebuchet MS" panose="020B0603020202020204" pitchFamily="34" charset="0"/>
              </a:rPr>
              <a:t> </a:t>
            </a:r>
            <a:r>
              <a:rPr lang="en-GB" dirty="0" err="1">
                <a:latin typeface="Trebuchet MS" panose="020B0603020202020204" pitchFamily="34" charset="0"/>
              </a:rPr>
              <a:t>cuantumului</a:t>
            </a:r>
            <a:r>
              <a:rPr lang="en-GB" dirty="0">
                <a:latin typeface="Trebuchet MS" panose="020B0603020202020204" pitchFamily="34" charset="0"/>
              </a:rPr>
              <a:t> </a:t>
            </a:r>
            <a:r>
              <a:rPr lang="en-GB" dirty="0" err="1">
                <a:latin typeface="Trebuchet MS" panose="020B0603020202020204" pitchFamily="34" charset="0"/>
              </a:rPr>
              <a:t>venitului</a:t>
            </a:r>
            <a:r>
              <a:rPr lang="en-GB" dirty="0">
                <a:latin typeface="Trebuchet MS" panose="020B0603020202020204" pitchFamily="34" charset="0"/>
              </a:rPr>
              <a:t> minim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după</a:t>
            </a:r>
            <a:r>
              <a:rPr lang="en-GB" dirty="0">
                <a:latin typeface="Trebuchet MS" panose="020B0603020202020204" pitchFamily="34" charset="0"/>
              </a:rPr>
              <a:t> </a:t>
            </a:r>
            <a:r>
              <a:rPr lang="en-GB" dirty="0" err="1">
                <a:latin typeface="Trebuchet MS" panose="020B0603020202020204" pitchFamily="34" charset="0"/>
              </a:rPr>
              <a:t>caz</a:t>
            </a:r>
            <a:r>
              <a:rPr lang="en-GB" dirty="0">
                <a:latin typeface="Trebuchet MS" panose="020B0603020202020204" pitchFamily="34" charset="0"/>
              </a:rPr>
              <a:t>, al </a:t>
            </a:r>
            <a:r>
              <a:rPr lang="en-GB" dirty="0" err="1">
                <a:latin typeface="Trebuchet MS" panose="020B0603020202020204" pitchFamily="34" charset="0"/>
              </a:rPr>
              <a:t>suspendării</a:t>
            </a:r>
            <a:r>
              <a:rPr lang="en-GB" dirty="0">
                <a:latin typeface="Trebuchet MS" panose="020B0603020202020204" pitchFamily="34" charset="0"/>
              </a:rPr>
              <a:t> </a:t>
            </a:r>
            <a:r>
              <a:rPr lang="en-GB" dirty="0" err="1">
                <a:latin typeface="Trebuchet MS" panose="020B0603020202020204" pitchFamily="34" charset="0"/>
              </a:rPr>
              <a:t>ori</a:t>
            </a:r>
            <a:r>
              <a:rPr lang="en-GB" dirty="0">
                <a:latin typeface="Trebuchet MS" panose="020B0603020202020204" pitchFamily="34" charset="0"/>
              </a:rPr>
              <a:t> </a:t>
            </a:r>
            <a:r>
              <a:rPr lang="en-GB" dirty="0" err="1">
                <a:latin typeface="Trebuchet MS" panose="020B0603020202020204" pitchFamily="34" charset="0"/>
              </a:rPr>
              <a:t>încetării</a:t>
            </a:r>
            <a:r>
              <a:rPr lang="en-GB" dirty="0">
                <a:latin typeface="Trebuchet MS" panose="020B0603020202020204" pitchFamily="34" charset="0"/>
              </a:rPr>
              <a:t> </a:t>
            </a:r>
            <a:r>
              <a:rPr lang="en-GB" dirty="0" err="1">
                <a:latin typeface="Trebuchet MS" panose="020B0603020202020204" pitchFamily="34" charset="0"/>
              </a:rPr>
              <a:t>acordării</a:t>
            </a:r>
            <a:r>
              <a:rPr lang="en-GB" dirty="0">
                <a:latin typeface="Trebuchet MS" panose="020B0603020202020204" pitchFamily="34" charset="0"/>
              </a:rPr>
              <a:t> </a:t>
            </a:r>
            <a:r>
              <a:rPr lang="en-GB" dirty="0" err="1">
                <a:latin typeface="Trebuchet MS" panose="020B0603020202020204" pitchFamily="34" charset="0"/>
              </a:rPr>
              <a:t>dreptului</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conformitate</a:t>
            </a:r>
            <a:r>
              <a:rPr lang="en-GB" dirty="0">
                <a:latin typeface="Trebuchet MS" panose="020B0603020202020204" pitchFamily="34" charset="0"/>
              </a:rPr>
              <a:t> cu </a:t>
            </a:r>
            <a:r>
              <a:rPr lang="en-GB" dirty="0" err="1">
                <a:latin typeface="Trebuchet MS" panose="020B0603020202020204" pitchFamily="34" charset="0"/>
              </a:rPr>
              <a:t>prevederile</a:t>
            </a:r>
            <a:r>
              <a:rPr lang="en-GB" dirty="0">
                <a:latin typeface="Trebuchet MS" panose="020B0603020202020204" pitchFamily="34" charset="0"/>
              </a:rPr>
              <a:t> </a:t>
            </a:r>
            <a:r>
              <a:rPr lang="en-GB" dirty="0" err="1">
                <a:latin typeface="Trebuchet MS" panose="020B0603020202020204" pitchFamily="34" charset="0"/>
              </a:rPr>
              <a:t>prezentei</a:t>
            </a:r>
            <a:r>
              <a:rPr lang="en-GB" dirty="0">
                <a:latin typeface="Trebuchet MS" panose="020B0603020202020204" pitchFamily="34" charset="0"/>
              </a:rPr>
              <a:t> </a:t>
            </a:r>
            <a:r>
              <a:rPr lang="en-GB" dirty="0" err="1">
                <a:latin typeface="Trebuchet MS" panose="020B0603020202020204" pitchFamily="34" charset="0"/>
              </a:rPr>
              <a:t>legi</a:t>
            </a:r>
            <a:r>
              <a:rPr lang="ro-RO" dirty="0">
                <a:latin typeface="Trebuchet MS" panose="020B0603020202020204" pitchFamily="34" charset="0"/>
              </a:rPr>
              <a:t> </a:t>
            </a:r>
            <a:r>
              <a:rPr lang="en-GB" dirty="0">
                <a:latin typeface="Trebuchet MS" panose="020B0603020202020204" pitchFamily="34" charset="0"/>
              </a:rPr>
              <a:t>(art.27 ^4);</a:t>
            </a:r>
            <a:endParaRPr lang="en-GB" dirty="0">
              <a:latin typeface="Trebuchet MS" panose="020B0603020202020204" pitchFamily="34" charset="0"/>
            </a:endParaRPr>
          </a:p>
          <a:p>
            <a:pPr lvl="0" algn="just"/>
            <a:r>
              <a:rPr lang="ro-RO" dirty="0">
                <a:latin typeface="Trebuchet MS" panose="020B0603020202020204" pitchFamily="34" charset="0"/>
              </a:rPr>
              <a:t>p</a:t>
            </a:r>
            <a:r>
              <a:rPr lang="en-GB" dirty="0" err="1">
                <a:latin typeface="Trebuchet MS" panose="020B0603020202020204" pitchFamily="34" charset="0"/>
              </a:rPr>
              <a:t>entru</a:t>
            </a:r>
            <a:r>
              <a:rPr lang="en-GB" dirty="0">
                <a:latin typeface="Trebuchet MS" panose="020B0603020202020204" pitchFamily="34" charset="0"/>
              </a:rPr>
              <a:t> </a:t>
            </a:r>
            <a:r>
              <a:rPr lang="en-GB" dirty="0" err="1">
                <a:latin typeface="Trebuchet MS" panose="020B0603020202020204" pitchFamily="34" charset="0"/>
              </a:rPr>
              <a:t>facilitarea</a:t>
            </a:r>
            <a:r>
              <a:rPr lang="en-GB" dirty="0">
                <a:latin typeface="Trebuchet MS" panose="020B0603020202020204" pitchFamily="34" charset="0"/>
              </a:rPr>
              <a:t> </a:t>
            </a:r>
            <a:r>
              <a:rPr lang="en-GB" dirty="0" err="1">
                <a:latin typeface="Trebuchet MS" panose="020B0603020202020204" pitchFamily="34" charset="0"/>
              </a:rPr>
              <a:t>angajării</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 </a:t>
            </a:r>
            <a:r>
              <a:rPr lang="en-GB" dirty="0" err="1">
                <a:latin typeface="Trebuchet MS" panose="020B0603020202020204" pitchFamily="34" charset="0"/>
              </a:rPr>
              <a:t>participării</a:t>
            </a:r>
            <a:r>
              <a:rPr lang="en-GB" dirty="0">
                <a:latin typeface="Trebuchet MS" panose="020B0603020202020204" pitchFamily="34" charset="0"/>
              </a:rPr>
              <a:t> la </a:t>
            </a:r>
            <a:r>
              <a:rPr lang="en-GB" dirty="0" err="1">
                <a:latin typeface="Trebuchet MS" panose="020B0603020202020204" pitchFamily="34" charset="0"/>
              </a:rPr>
              <a:t>cursuri</a:t>
            </a:r>
            <a:r>
              <a:rPr lang="en-GB" dirty="0">
                <a:latin typeface="Trebuchet MS" panose="020B0603020202020204" pitchFamily="34" charset="0"/>
              </a:rPr>
              <a:t> de </a:t>
            </a:r>
            <a:r>
              <a:rPr lang="en-GB" dirty="0" err="1">
                <a:latin typeface="Trebuchet MS" panose="020B0603020202020204" pitchFamily="34" charset="0"/>
              </a:rPr>
              <a:t>formare</a:t>
            </a:r>
            <a:r>
              <a:rPr lang="en-GB" dirty="0">
                <a:latin typeface="Trebuchet MS" panose="020B0603020202020204" pitchFamily="34" charset="0"/>
              </a:rPr>
              <a:t> </a:t>
            </a:r>
            <a:r>
              <a:rPr lang="en-GB" dirty="0" err="1">
                <a:latin typeface="Trebuchet MS" panose="020B0603020202020204" pitchFamily="34" charset="0"/>
              </a:rPr>
              <a:t>profesională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cazul</a:t>
            </a:r>
            <a:r>
              <a:rPr lang="en-GB" dirty="0">
                <a:latin typeface="Trebuchet MS" panose="020B0603020202020204" pitchFamily="34" charset="0"/>
              </a:rPr>
              <a:t> </a:t>
            </a:r>
            <a:r>
              <a:rPr lang="en-GB" dirty="0" err="1">
                <a:latin typeface="Trebuchet MS" panose="020B0603020202020204" pitchFamily="34" charset="0"/>
              </a:rPr>
              <a:t>persoanelor</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care nu au un </a:t>
            </a:r>
            <a:r>
              <a:rPr lang="en-GB" dirty="0" err="1">
                <a:latin typeface="Trebuchet MS" panose="020B0603020202020204" pitchFamily="34" charset="0"/>
              </a:rPr>
              <a:t>nivel</a:t>
            </a:r>
            <a:r>
              <a:rPr lang="en-GB" dirty="0">
                <a:latin typeface="Trebuchet MS" panose="020B0603020202020204" pitchFamily="34" charset="0"/>
              </a:rPr>
              <a:t> de </a:t>
            </a:r>
            <a:r>
              <a:rPr lang="en-GB" dirty="0" err="1">
                <a:latin typeface="Trebuchet MS" panose="020B0603020202020204" pitchFamily="34" charset="0"/>
              </a:rPr>
              <a:t>educaţie</a:t>
            </a:r>
            <a:r>
              <a:rPr lang="en-GB" dirty="0">
                <a:latin typeface="Trebuchet MS" panose="020B0603020202020204" pitchFamily="34" charset="0"/>
              </a:rPr>
              <a:t> </a:t>
            </a:r>
            <a:r>
              <a:rPr lang="en-GB" dirty="0" err="1">
                <a:latin typeface="Trebuchet MS" panose="020B0603020202020204" pitchFamily="34" charset="0"/>
              </a:rPr>
              <a:t>şcolară</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cunoştinţele</a:t>
            </a:r>
            <a:r>
              <a:rPr lang="en-GB" dirty="0">
                <a:latin typeface="Trebuchet MS" panose="020B0603020202020204" pitchFamily="34" charset="0"/>
              </a:rPr>
              <a:t> </a:t>
            </a:r>
            <a:r>
              <a:rPr lang="en-GB" dirty="0" err="1">
                <a:latin typeface="Trebuchet MS" panose="020B0603020202020204" pitchFamily="34" charset="0"/>
              </a:rPr>
              <a:t>necesare</a:t>
            </a:r>
            <a:r>
              <a:rPr lang="en-GB" dirty="0">
                <a:latin typeface="Trebuchet MS" panose="020B0603020202020204" pitchFamily="34" charset="0"/>
              </a:rPr>
              <a:t> </a:t>
            </a:r>
            <a:r>
              <a:rPr lang="en-GB" dirty="0" err="1">
                <a:latin typeface="Trebuchet MS" panose="020B0603020202020204" pitchFamily="34" charset="0"/>
              </a:rPr>
              <a:t>potrivit</a:t>
            </a:r>
            <a:r>
              <a:rPr lang="en-GB" dirty="0">
                <a:latin typeface="Trebuchet MS" panose="020B0603020202020204" pitchFamily="34" charset="0"/>
              </a:rPr>
              <a:t> </a:t>
            </a:r>
            <a:r>
              <a:rPr lang="en-GB" dirty="0" err="1">
                <a:latin typeface="Trebuchet MS" panose="020B0603020202020204" pitchFamily="34" charset="0"/>
              </a:rPr>
              <a:t>Cadrului</a:t>
            </a:r>
            <a:r>
              <a:rPr lang="en-GB" dirty="0">
                <a:latin typeface="Trebuchet MS" panose="020B0603020202020204" pitchFamily="34" charset="0"/>
              </a:rPr>
              <a:t> </a:t>
            </a:r>
            <a:r>
              <a:rPr lang="en-GB" dirty="0" err="1">
                <a:latin typeface="Trebuchet MS" panose="020B0603020202020204" pitchFamily="34" charset="0"/>
              </a:rPr>
              <a:t>naţional</a:t>
            </a:r>
            <a:r>
              <a:rPr lang="en-GB" dirty="0">
                <a:latin typeface="Trebuchet MS" panose="020B0603020202020204" pitchFamily="34" charset="0"/>
              </a:rPr>
              <a:t> al </a:t>
            </a:r>
            <a:r>
              <a:rPr lang="en-GB" dirty="0" err="1">
                <a:latin typeface="Trebuchet MS" panose="020B0603020202020204" pitchFamily="34" charset="0"/>
              </a:rPr>
              <a:t>calificărilor</a:t>
            </a:r>
            <a:r>
              <a:rPr lang="en-GB" dirty="0">
                <a:latin typeface="Trebuchet MS" panose="020B0603020202020204" pitchFamily="34" charset="0"/>
              </a:rPr>
              <a:t> </a:t>
            </a:r>
            <a:r>
              <a:rPr lang="en-GB" dirty="0" err="1">
                <a:latin typeface="Trebuchet MS" panose="020B0603020202020204" pitchFamily="34" charset="0"/>
              </a:rPr>
              <a:t>prevăzut</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anexa</a:t>
            </a:r>
            <a:r>
              <a:rPr lang="en-GB" dirty="0">
                <a:latin typeface="Trebuchet MS" panose="020B0603020202020204" pitchFamily="34" charset="0"/>
              </a:rPr>
              <a:t> nr. 1 la </a:t>
            </a:r>
            <a:r>
              <a:rPr lang="en-GB" dirty="0" err="1">
                <a:latin typeface="Trebuchet MS" panose="020B0603020202020204" pitchFamily="34" charset="0"/>
              </a:rPr>
              <a:t>Hotărârea</a:t>
            </a:r>
            <a:r>
              <a:rPr lang="en-GB" dirty="0">
                <a:latin typeface="Trebuchet MS" panose="020B0603020202020204" pitchFamily="34" charset="0"/>
              </a:rPr>
              <a:t> </a:t>
            </a:r>
            <a:r>
              <a:rPr lang="en-GB" dirty="0" err="1">
                <a:latin typeface="Trebuchet MS" panose="020B0603020202020204" pitchFamily="34" charset="0"/>
              </a:rPr>
              <a:t>Guvernului</a:t>
            </a:r>
            <a:r>
              <a:rPr lang="en-GB" dirty="0">
                <a:latin typeface="Trebuchet MS" panose="020B0603020202020204" pitchFamily="34" charset="0"/>
              </a:rPr>
              <a:t> nr. 918/2013 </a:t>
            </a:r>
            <a:r>
              <a:rPr lang="en-GB" dirty="0" err="1">
                <a:latin typeface="Trebuchet MS" panose="020B0603020202020204" pitchFamily="34" charset="0"/>
              </a:rPr>
              <a:t>privind</a:t>
            </a:r>
            <a:r>
              <a:rPr lang="en-GB" dirty="0">
                <a:latin typeface="Trebuchet MS" panose="020B0603020202020204" pitchFamily="34" charset="0"/>
              </a:rPr>
              <a:t> </a:t>
            </a:r>
            <a:r>
              <a:rPr lang="en-GB" dirty="0" err="1">
                <a:latin typeface="Trebuchet MS" panose="020B0603020202020204" pitchFamily="34" charset="0"/>
              </a:rPr>
              <a:t>aprobarea</a:t>
            </a:r>
            <a:r>
              <a:rPr lang="en-GB" dirty="0">
                <a:latin typeface="Trebuchet MS" panose="020B0603020202020204" pitchFamily="34" charset="0"/>
              </a:rPr>
              <a:t> </a:t>
            </a:r>
            <a:r>
              <a:rPr lang="en-GB" dirty="0" err="1">
                <a:latin typeface="Trebuchet MS" panose="020B0603020202020204" pitchFamily="34" charset="0"/>
              </a:rPr>
              <a:t>Cadrului</a:t>
            </a:r>
            <a:r>
              <a:rPr lang="en-GB" dirty="0">
                <a:latin typeface="Trebuchet MS" panose="020B0603020202020204" pitchFamily="34" charset="0"/>
              </a:rPr>
              <a:t> </a:t>
            </a:r>
            <a:r>
              <a:rPr lang="en-GB" dirty="0" err="1">
                <a:latin typeface="Trebuchet MS" panose="020B0603020202020204" pitchFamily="34" charset="0"/>
              </a:rPr>
              <a:t>naţional</a:t>
            </a:r>
            <a:r>
              <a:rPr lang="en-GB" dirty="0">
                <a:latin typeface="Trebuchet MS" panose="020B0603020202020204" pitchFamily="34" charset="0"/>
              </a:rPr>
              <a:t> al </a:t>
            </a:r>
            <a:r>
              <a:rPr lang="en-GB" dirty="0" err="1">
                <a:latin typeface="Trebuchet MS" panose="020B0603020202020204" pitchFamily="34" charset="0"/>
              </a:rPr>
              <a:t>calificărilor</a:t>
            </a:r>
            <a:r>
              <a:rPr lang="en-GB" dirty="0">
                <a:latin typeface="Trebuchet MS" panose="020B0603020202020204" pitchFamily="34" charset="0"/>
              </a:rPr>
              <a:t>, cu </a:t>
            </a:r>
            <a:r>
              <a:rPr lang="en-GB" dirty="0" err="1">
                <a:latin typeface="Trebuchet MS" panose="020B0603020202020204" pitchFamily="34" charset="0"/>
              </a:rPr>
              <a:t>modificările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completările</a:t>
            </a:r>
            <a:r>
              <a:rPr lang="en-GB" dirty="0">
                <a:latin typeface="Trebuchet MS" panose="020B0603020202020204" pitchFamily="34" charset="0"/>
              </a:rPr>
              <a:t> </a:t>
            </a:r>
            <a:r>
              <a:rPr lang="en-GB" dirty="0" err="1">
                <a:latin typeface="Trebuchet MS" panose="020B0603020202020204" pitchFamily="34" charset="0"/>
              </a:rPr>
              <a:t>ulterioare</a:t>
            </a:r>
            <a:r>
              <a:rPr lang="en-GB" dirty="0">
                <a:latin typeface="Trebuchet MS" panose="020B0603020202020204" pitchFamily="34" charset="0"/>
              </a:rPr>
              <a:t>, </a:t>
            </a:r>
            <a:r>
              <a:rPr lang="en-GB" dirty="0" err="1">
                <a:latin typeface="Trebuchet MS" panose="020B0603020202020204" pitchFamily="34" charset="0"/>
              </a:rPr>
              <a:t>agenţiile</a:t>
            </a:r>
            <a:r>
              <a:rPr lang="en-GB" dirty="0">
                <a:latin typeface="Trebuchet MS" panose="020B0603020202020204" pitchFamily="34" charset="0"/>
              </a:rPr>
              <a:t> </a:t>
            </a:r>
            <a:r>
              <a:rPr lang="en-GB" dirty="0" err="1">
                <a:latin typeface="Trebuchet MS" panose="020B0603020202020204" pitchFamily="34" charset="0"/>
              </a:rPr>
              <a:t>teritoriale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recomandă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cadrul</a:t>
            </a:r>
            <a:r>
              <a:rPr lang="en-GB" dirty="0">
                <a:latin typeface="Trebuchet MS" panose="020B0603020202020204" pitchFamily="34" charset="0"/>
              </a:rPr>
              <a:t> </a:t>
            </a:r>
            <a:r>
              <a:rPr lang="en-GB" dirty="0" err="1">
                <a:latin typeface="Trebuchet MS" panose="020B0603020202020204" pitchFamily="34" charset="0"/>
              </a:rPr>
              <a:t>serviciilor</a:t>
            </a:r>
            <a:r>
              <a:rPr lang="en-GB" dirty="0">
                <a:latin typeface="Trebuchet MS" panose="020B0603020202020204" pitchFamily="34" charset="0"/>
              </a:rPr>
              <a:t> de </a:t>
            </a:r>
            <a:r>
              <a:rPr lang="en-GB" dirty="0" err="1">
                <a:latin typeface="Trebuchet MS" panose="020B0603020202020204" pitchFamily="34" charset="0"/>
              </a:rPr>
              <a:t>informare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consiliere</a:t>
            </a:r>
            <a:r>
              <a:rPr lang="en-GB" dirty="0">
                <a:latin typeface="Trebuchet MS" panose="020B0603020202020204" pitchFamily="34" charset="0"/>
              </a:rPr>
              <a:t> </a:t>
            </a:r>
            <a:r>
              <a:rPr lang="en-GB" dirty="0" err="1">
                <a:latin typeface="Trebuchet MS" panose="020B0603020202020204" pitchFamily="34" charset="0"/>
              </a:rPr>
              <a:t>profesională</a:t>
            </a:r>
            <a:r>
              <a:rPr lang="en-GB" dirty="0">
                <a:latin typeface="Trebuchet MS" panose="020B0603020202020204" pitchFamily="34" charset="0"/>
              </a:rPr>
              <a:t>, </a:t>
            </a:r>
            <a:r>
              <a:rPr lang="en-GB" dirty="0" err="1">
                <a:latin typeface="Trebuchet MS" panose="020B0603020202020204" pitchFamily="34" charset="0"/>
              </a:rPr>
              <a:t>înscrierea</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parcurgerea</a:t>
            </a:r>
            <a:r>
              <a:rPr lang="en-GB" dirty="0">
                <a:latin typeface="Trebuchet MS" panose="020B0603020202020204" pitchFamily="34" charset="0"/>
              </a:rPr>
              <a:t> </a:t>
            </a:r>
            <a:r>
              <a:rPr lang="en-GB" dirty="0" err="1">
                <a:latin typeface="Trebuchet MS" panose="020B0603020202020204" pitchFamily="34" charset="0"/>
              </a:rPr>
              <a:t>cursurilor</a:t>
            </a:r>
            <a:r>
              <a:rPr lang="en-GB" dirty="0">
                <a:latin typeface="Trebuchet MS" panose="020B0603020202020204" pitchFamily="34" charset="0"/>
              </a:rPr>
              <a:t> </a:t>
            </a:r>
            <a:r>
              <a:rPr lang="en-GB" dirty="0" err="1">
                <a:latin typeface="Trebuchet MS" panose="020B0603020202020204" pitchFamily="34" charset="0"/>
              </a:rPr>
              <a:t>programului</a:t>
            </a:r>
            <a:r>
              <a:rPr lang="en-GB" dirty="0">
                <a:latin typeface="Trebuchet MS" panose="020B0603020202020204" pitchFamily="34" charset="0"/>
              </a:rPr>
              <a:t> </a:t>
            </a:r>
            <a:r>
              <a:rPr lang="en-GB" dirty="0" err="1">
                <a:latin typeface="Trebuchet MS" panose="020B0603020202020204" pitchFamily="34" charset="0"/>
              </a:rPr>
              <a:t>educaţional</a:t>
            </a:r>
            <a:r>
              <a:rPr lang="en-GB" dirty="0">
                <a:latin typeface="Trebuchet MS" panose="020B0603020202020204" pitchFamily="34" charset="0"/>
              </a:rPr>
              <a:t> "A </a:t>
            </a:r>
            <a:r>
              <a:rPr lang="en-GB" dirty="0" err="1">
                <a:latin typeface="Trebuchet MS" panose="020B0603020202020204" pitchFamily="34" charset="0"/>
              </a:rPr>
              <a:t>doua</a:t>
            </a:r>
            <a:r>
              <a:rPr lang="en-GB" dirty="0">
                <a:latin typeface="Trebuchet MS" panose="020B0603020202020204" pitchFamily="34" charset="0"/>
              </a:rPr>
              <a:t> </a:t>
            </a:r>
            <a:r>
              <a:rPr lang="en-GB" dirty="0" err="1">
                <a:latin typeface="Trebuchet MS" panose="020B0603020202020204" pitchFamily="34" charset="0"/>
              </a:rPr>
              <a:t>şansă</a:t>
            </a:r>
            <a:r>
              <a:rPr lang="en-GB" dirty="0">
                <a:latin typeface="Trebuchet MS" panose="020B0603020202020204" pitchFamily="34" charset="0"/>
              </a:rPr>
              <a:t>" </a:t>
            </a:r>
            <a:r>
              <a:rPr lang="en-GB" dirty="0" err="1">
                <a:latin typeface="Trebuchet MS" panose="020B0603020202020204" pitchFamily="34" charset="0"/>
              </a:rPr>
              <a:t>reglementate</a:t>
            </a:r>
            <a:r>
              <a:rPr lang="en-GB" dirty="0">
                <a:latin typeface="Trebuchet MS" panose="020B0603020202020204" pitchFamily="34" charset="0"/>
              </a:rPr>
              <a:t> </a:t>
            </a:r>
            <a:r>
              <a:rPr lang="en-GB" dirty="0" err="1">
                <a:latin typeface="Trebuchet MS" panose="020B0603020202020204" pitchFamily="34" charset="0"/>
              </a:rPr>
              <a:t>prin</a:t>
            </a:r>
            <a:r>
              <a:rPr lang="en-GB" dirty="0">
                <a:latin typeface="Trebuchet MS" panose="020B0603020202020204" pitchFamily="34" charset="0"/>
              </a:rPr>
              <a:t> </a:t>
            </a:r>
            <a:r>
              <a:rPr lang="en-GB" dirty="0" err="1">
                <a:latin typeface="Trebuchet MS" panose="020B0603020202020204" pitchFamily="34" charset="0"/>
              </a:rPr>
              <a:t>ordin</a:t>
            </a:r>
            <a:r>
              <a:rPr lang="en-GB" dirty="0">
                <a:latin typeface="Trebuchet MS" panose="020B0603020202020204" pitchFamily="34" charset="0"/>
              </a:rPr>
              <a:t> al </a:t>
            </a:r>
            <a:r>
              <a:rPr lang="en-GB" dirty="0" err="1">
                <a:latin typeface="Trebuchet MS" panose="020B0603020202020204" pitchFamily="34" charset="0"/>
              </a:rPr>
              <a:t>ministrului</a:t>
            </a:r>
            <a:r>
              <a:rPr lang="en-GB" dirty="0">
                <a:latin typeface="Trebuchet MS" panose="020B0603020202020204" pitchFamily="34" charset="0"/>
              </a:rPr>
              <a:t> </a:t>
            </a:r>
            <a:r>
              <a:rPr lang="en-GB" dirty="0" err="1">
                <a:latin typeface="Trebuchet MS" panose="020B0603020202020204" pitchFamily="34" charset="0"/>
              </a:rPr>
              <a:t>educaţiei</a:t>
            </a:r>
            <a:r>
              <a:rPr lang="ro-RO" dirty="0">
                <a:latin typeface="Trebuchet MS" panose="020B0603020202020204" pitchFamily="34" charset="0"/>
              </a:rPr>
              <a:t> </a:t>
            </a:r>
            <a:r>
              <a:rPr lang="en-GB" dirty="0">
                <a:latin typeface="Trebuchet MS" panose="020B0603020202020204" pitchFamily="34" charset="0"/>
              </a:rPr>
              <a:t>(art.27^11)</a:t>
            </a:r>
            <a:r>
              <a:rPr lang="ro-RO" dirty="0">
                <a:latin typeface="Trebuchet MS" panose="020B0603020202020204" pitchFamily="34" charset="0"/>
              </a:rPr>
              <a:t>;</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599227" y="0"/>
            <a:ext cx="8421624" cy="726142"/>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640883" y="6256474"/>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9529" y="1093694"/>
            <a:ext cx="10522055" cy="5154706"/>
          </a:xfrm>
        </p:spPr>
        <p:txBody>
          <a:bodyPr>
            <a:normAutofit fontScale="70000" lnSpcReduction="20000"/>
          </a:bodyPr>
          <a:lstStyle/>
          <a:p>
            <a:pPr lvl="0" algn="just"/>
            <a:r>
              <a:rPr lang="en-GB" dirty="0" err="1">
                <a:latin typeface="Trebuchet MS" panose="020B0603020202020204" pitchFamily="34" charset="0"/>
              </a:rPr>
              <a:t>agenţia</a:t>
            </a:r>
            <a:r>
              <a:rPr lang="en-GB" dirty="0">
                <a:latin typeface="Trebuchet MS" panose="020B0603020202020204" pitchFamily="34" charset="0"/>
              </a:rPr>
              <a:t> </a:t>
            </a:r>
            <a:r>
              <a:rPr lang="en-GB" dirty="0" err="1">
                <a:latin typeface="Trebuchet MS" panose="020B0603020202020204" pitchFamily="34" charset="0"/>
              </a:rPr>
              <a:t>teritorială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termen</a:t>
            </a:r>
            <a:r>
              <a:rPr lang="en-GB" dirty="0">
                <a:latin typeface="Trebuchet MS" panose="020B0603020202020204" pitchFamily="34" charset="0"/>
              </a:rPr>
              <a:t> de 5 </a:t>
            </a:r>
            <a:r>
              <a:rPr lang="en-GB" dirty="0" err="1">
                <a:latin typeface="Trebuchet MS" panose="020B0603020202020204" pitchFamily="34" charset="0"/>
              </a:rPr>
              <a:t>zile</a:t>
            </a:r>
            <a:r>
              <a:rPr lang="en-GB" dirty="0">
                <a:latin typeface="Trebuchet MS" panose="020B0603020202020204" pitchFamily="34" charset="0"/>
              </a:rPr>
              <a:t> de </a:t>
            </a:r>
            <a:r>
              <a:rPr lang="en-GB" dirty="0" err="1">
                <a:latin typeface="Trebuchet MS" panose="020B0603020202020204" pitchFamily="34" charset="0"/>
              </a:rPr>
              <a:t>primirea</a:t>
            </a:r>
            <a:r>
              <a:rPr lang="en-GB" dirty="0">
                <a:latin typeface="Trebuchet MS" panose="020B0603020202020204" pitchFamily="34" charset="0"/>
              </a:rPr>
              <a:t> </a:t>
            </a:r>
            <a:r>
              <a:rPr lang="en-GB" dirty="0" err="1">
                <a:latin typeface="Trebuchet MS" panose="020B0603020202020204" pitchFamily="34" charset="0"/>
              </a:rPr>
              <a:t>solicitării</a:t>
            </a:r>
            <a:r>
              <a:rPr lang="en-GB" dirty="0">
                <a:latin typeface="Trebuchet MS" panose="020B0603020202020204" pitchFamily="34" charset="0"/>
              </a:rPr>
              <a:t> de </a:t>
            </a:r>
            <a:r>
              <a:rPr lang="en-GB" dirty="0" err="1">
                <a:latin typeface="Trebuchet MS" panose="020B0603020202020204" pitchFamily="34" charset="0"/>
              </a:rPr>
              <a:t>luare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evidență</a:t>
            </a:r>
            <a:r>
              <a:rPr lang="en-GB" dirty="0">
                <a:latin typeface="Trebuchet MS" panose="020B0603020202020204" pitchFamily="34" charset="0"/>
              </a:rPr>
              <a:t> </a:t>
            </a:r>
            <a:r>
              <a:rPr lang="en-GB" dirty="0" err="1">
                <a:latin typeface="Trebuchet MS" panose="020B0603020202020204" pitchFamily="34" charset="0"/>
              </a:rPr>
              <a:t>va</a:t>
            </a:r>
            <a:r>
              <a:rPr lang="en-GB" dirty="0">
                <a:latin typeface="Trebuchet MS" panose="020B0603020202020204" pitchFamily="34" charset="0"/>
              </a:rPr>
              <a:t> </a:t>
            </a:r>
            <a:r>
              <a:rPr lang="en-GB" dirty="0" err="1">
                <a:latin typeface="Trebuchet MS" panose="020B0603020202020204" pitchFamily="34" charset="0"/>
              </a:rPr>
              <a:t>transmite</a:t>
            </a:r>
            <a:r>
              <a:rPr lang="en-GB" dirty="0">
                <a:latin typeface="Trebuchet MS" panose="020B0603020202020204" pitchFamily="34" charset="0"/>
              </a:rPr>
              <a:t> </a:t>
            </a:r>
            <a:r>
              <a:rPr lang="en-GB" dirty="0" err="1">
                <a:latin typeface="Trebuchet MS" panose="020B0603020202020204" pitchFamily="34" charset="0"/>
              </a:rPr>
              <a:t>către</a:t>
            </a:r>
            <a:r>
              <a:rPr lang="en-GB" dirty="0">
                <a:latin typeface="Trebuchet MS" panose="020B0603020202020204" pitchFamily="34" charset="0"/>
              </a:rPr>
              <a:t> </a:t>
            </a:r>
            <a:r>
              <a:rPr lang="en-GB" dirty="0" err="1">
                <a:latin typeface="Trebuchet MS" panose="020B0603020202020204" pitchFamily="34" charset="0"/>
              </a:rPr>
              <a:t>serviciului</a:t>
            </a:r>
            <a:r>
              <a:rPr lang="en-GB" dirty="0">
                <a:latin typeface="Trebuchet MS" panose="020B0603020202020204" pitchFamily="34" charset="0"/>
              </a:rPr>
              <a:t> public de </a:t>
            </a:r>
            <a:r>
              <a:rPr lang="en-GB" dirty="0" err="1">
                <a:latin typeface="Trebuchet MS" panose="020B0603020202020204" pitchFamily="34" charset="0"/>
              </a:rPr>
              <a:t>asistenţă</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 </a:t>
            </a:r>
            <a:r>
              <a:rPr lang="en-GB" dirty="0" err="1">
                <a:latin typeface="Trebuchet MS" panose="020B0603020202020204" pitchFamily="34" charset="0"/>
              </a:rPr>
              <a:t>confirmarea</a:t>
            </a:r>
            <a:r>
              <a:rPr lang="en-GB" dirty="0">
                <a:latin typeface="Trebuchet MS" panose="020B0603020202020204" pitchFamily="34" charset="0"/>
              </a:rPr>
              <a:t> </a:t>
            </a:r>
            <a:r>
              <a:rPr lang="en-GB" dirty="0" err="1">
                <a:latin typeface="Trebuchet MS" panose="020B0603020202020204" pitchFamily="34" charset="0"/>
              </a:rPr>
              <a:t>luării</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evidenţă</a:t>
            </a:r>
            <a:r>
              <a:rPr lang="en-GB" dirty="0">
                <a:latin typeface="Trebuchet MS" panose="020B0603020202020204" pitchFamily="34" charset="0"/>
              </a:rPr>
              <a:t> a </a:t>
            </a:r>
            <a:r>
              <a:rPr lang="en-GB" dirty="0" err="1">
                <a:latin typeface="Trebuchet MS" panose="020B0603020202020204" pitchFamily="34" charset="0"/>
              </a:rPr>
              <a:t>persoanei</a:t>
            </a:r>
            <a:r>
              <a:rPr lang="en-GB" dirty="0">
                <a:latin typeface="Trebuchet MS" panose="020B0603020202020204" pitchFamily="34" charset="0"/>
              </a:rPr>
              <a:t> respective ca </a:t>
            </a:r>
            <a:r>
              <a:rPr lang="en-GB" dirty="0" err="1">
                <a:latin typeface="Trebuchet MS" panose="020B0603020202020204" pitchFamily="34" charset="0"/>
              </a:rPr>
              <a:t>persoană</a:t>
            </a:r>
            <a:r>
              <a:rPr lang="en-GB" dirty="0">
                <a:latin typeface="Trebuchet MS" panose="020B0603020202020204" pitchFamily="34" charset="0"/>
              </a:rPr>
              <a:t> </a:t>
            </a:r>
            <a:r>
              <a:rPr lang="en-GB" dirty="0" err="1">
                <a:latin typeface="Trebuchet MS" panose="020B0603020202020204" pitchFamily="34" charset="0"/>
              </a:rPr>
              <a:t>aflată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căutarea</a:t>
            </a:r>
            <a:r>
              <a:rPr lang="en-GB" dirty="0">
                <a:latin typeface="Trebuchet MS" panose="020B0603020202020204" pitchFamily="34" charset="0"/>
              </a:rPr>
              <a:t> </a:t>
            </a:r>
            <a:r>
              <a:rPr lang="en-GB" dirty="0" err="1">
                <a:latin typeface="Trebuchet MS" panose="020B0603020202020204" pitchFamily="34" charset="0"/>
              </a:rPr>
              <a:t>unui</a:t>
            </a:r>
            <a:r>
              <a:rPr lang="en-GB" dirty="0">
                <a:latin typeface="Trebuchet MS" panose="020B0603020202020204" pitchFamily="34" charset="0"/>
              </a:rPr>
              <a:t> loc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data </a:t>
            </a:r>
            <a:r>
              <a:rPr lang="en-GB" dirty="0" err="1">
                <a:latin typeface="Trebuchet MS" panose="020B0603020202020204" pitchFamily="34" charset="0"/>
              </a:rPr>
              <a:t>programată</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prezentarea</a:t>
            </a:r>
            <a:r>
              <a:rPr lang="en-GB" dirty="0">
                <a:latin typeface="Trebuchet MS" panose="020B0603020202020204" pitchFamily="34" charset="0"/>
              </a:rPr>
              <a:t> </a:t>
            </a:r>
            <a:r>
              <a:rPr lang="en-GB" dirty="0" err="1">
                <a:latin typeface="Trebuchet MS" panose="020B0603020202020204" pitchFamily="34" charset="0"/>
              </a:rPr>
              <a:t>acesteia</a:t>
            </a:r>
            <a:r>
              <a:rPr lang="en-GB" dirty="0">
                <a:latin typeface="Trebuchet MS" panose="020B0603020202020204" pitchFamily="34" charset="0"/>
              </a:rPr>
              <a:t> la </a:t>
            </a:r>
            <a:r>
              <a:rPr lang="en-GB" dirty="0" err="1">
                <a:latin typeface="Trebuchet MS" panose="020B0603020202020204" pitchFamily="34" charset="0"/>
              </a:rPr>
              <a:t>serviciul</a:t>
            </a:r>
            <a:r>
              <a:rPr lang="en-GB" dirty="0">
                <a:latin typeface="Trebuchet MS" panose="020B0603020202020204" pitchFamily="34" charset="0"/>
              </a:rPr>
              <a:t> de </a:t>
            </a:r>
            <a:r>
              <a:rPr lang="en-GB" dirty="0" err="1">
                <a:latin typeface="Trebuchet MS" panose="020B0603020202020204" pitchFamily="34" charset="0"/>
              </a:rPr>
              <a:t>specialitate</a:t>
            </a:r>
            <a:r>
              <a:rPr lang="en-GB" dirty="0">
                <a:latin typeface="Trebuchet MS" panose="020B0603020202020204" pitchFamily="34" charset="0"/>
              </a:rPr>
              <a:t> al </a:t>
            </a:r>
            <a:r>
              <a:rPr lang="en-GB" dirty="0" err="1">
                <a:latin typeface="Trebuchet MS" panose="020B0603020202020204" pitchFamily="34" charset="0"/>
              </a:rPr>
              <a:t>agenţiei</a:t>
            </a:r>
            <a:r>
              <a:rPr lang="en-GB" dirty="0">
                <a:latin typeface="Trebuchet MS" panose="020B0603020202020204" pitchFamily="34" charset="0"/>
              </a:rPr>
              <a:t> </a:t>
            </a:r>
            <a:r>
              <a:rPr lang="en-GB" dirty="0" err="1">
                <a:latin typeface="Trebuchet MS" panose="020B0603020202020204" pitchFamily="34" charset="0"/>
              </a:rPr>
              <a:t>teritoriale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vederea</a:t>
            </a:r>
            <a:r>
              <a:rPr lang="en-GB" dirty="0">
                <a:latin typeface="Trebuchet MS" panose="020B0603020202020204" pitchFamily="34" charset="0"/>
              </a:rPr>
              <a:t> </a:t>
            </a:r>
            <a:r>
              <a:rPr lang="en-GB" dirty="0" err="1">
                <a:latin typeface="Trebuchet MS" panose="020B0603020202020204" pitchFamily="34" charset="0"/>
              </a:rPr>
              <a:t>finalizării</a:t>
            </a:r>
            <a:r>
              <a:rPr lang="en-GB" dirty="0">
                <a:latin typeface="Trebuchet MS" panose="020B0603020202020204" pitchFamily="34" charset="0"/>
              </a:rPr>
              <a:t> </a:t>
            </a:r>
            <a:r>
              <a:rPr lang="en-GB" dirty="0" err="1">
                <a:latin typeface="Trebuchet MS" panose="020B0603020202020204" pitchFamily="34" charset="0"/>
              </a:rPr>
              <a:t>procedurii</a:t>
            </a:r>
            <a:r>
              <a:rPr lang="en-GB" dirty="0">
                <a:latin typeface="Trebuchet MS" panose="020B0603020202020204" pitchFamily="34" charset="0"/>
              </a:rPr>
              <a:t> de </a:t>
            </a:r>
            <a:r>
              <a:rPr lang="en-GB" dirty="0" err="1">
                <a:latin typeface="Trebuchet MS" panose="020B0603020202020204" pitchFamily="34" charset="0"/>
              </a:rPr>
              <a:t>înregistrare</a:t>
            </a:r>
            <a:r>
              <a:rPr lang="en-GB" dirty="0">
                <a:latin typeface="Trebuchet MS" panose="020B0603020202020204" pitchFamily="34" charset="0"/>
              </a:rPr>
              <a:t> ca </a:t>
            </a:r>
            <a:r>
              <a:rPr lang="en-GB" dirty="0" err="1">
                <a:latin typeface="Trebuchet MS" panose="020B0603020202020204" pitchFamily="34" charset="0"/>
              </a:rPr>
              <a:t>persoană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căutarea</a:t>
            </a:r>
            <a:r>
              <a:rPr lang="en-GB" dirty="0">
                <a:latin typeface="Trebuchet MS" panose="020B0603020202020204" pitchFamily="34" charset="0"/>
              </a:rPr>
              <a:t> </a:t>
            </a:r>
            <a:r>
              <a:rPr lang="en-GB" dirty="0" err="1">
                <a:latin typeface="Trebuchet MS" panose="020B0603020202020204" pitchFamily="34" charset="0"/>
              </a:rPr>
              <a:t>unui</a:t>
            </a:r>
            <a:r>
              <a:rPr lang="en-GB" dirty="0">
                <a:latin typeface="Trebuchet MS" panose="020B0603020202020204" pitchFamily="34" charset="0"/>
              </a:rPr>
              <a:t> loc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 </a:t>
            </a:r>
            <a:r>
              <a:rPr lang="en-GB" dirty="0" err="1">
                <a:latin typeface="Trebuchet MS" panose="020B0603020202020204" pitchFamily="34" charset="0"/>
              </a:rPr>
              <a:t>întocmirii</a:t>
            </a:r>
            <a:r>
              <a:rPr lang="en-GB" dirty="0">
                <a:latin typeface="Trebuchet MS" panose="020B0603020202020204" pitchFamily="34" charset="0"/>
              </a:rPr>
              <a:t> </a:t>
            </a:r>
            <a:r>
              <a:rPr lang="en-GB" dirty="0" err="1">
                <a:latin typeface="Trebuchet MS" panose="020B0603020202020204" pitchFamily="34" charset="0"/>
              </a:rPr>
              <a:t>planului</a:t>
            </a:r>
            <a:r>
              <a:rPr lang="en-GB" dirty="0">
                <a:latin typeface="Trebuchet MS" panose="020B0603020202020204" pitchFamily="34" charset="0"/>
              </a:rPr>
              <a:t> individual de </a:t>
            </a:r>
            <a:r>
              <a:rPr lang="en-GB" dirty="0" err="1">
                <a:latin typeface="Trebuchet MS" panose="020B0603020202020204" pitchFamily="34" charset="0"/>
              </a:rPr>
              <a:t>mediere</a:t>
            </a:r>
            <a:r>
              <a:rPr lang="en-GB" dirty="0">
                <a:latin typeface="Trebuchet MS" panose="020B0603020202020204" pitchFamily="34" charset="0"/>
              </a:rPr>
              <a:t> (art.33);</a:t>
            </a:r>
            <a:endParaRPr lang="en-GB" dirty="0">
              <a:latin typeface="Trebuchet MS" panose="020B0603020202020204" pitchFamily="34" charset="0"/>
            </a:endParaRPr>
          </a:p>
          <a:p>
            <a:pPr lvl="0" algn="just"/>
            <a:r>
              <a:rPr lang="ro-RO" dirty="0" err="1">
                <a:latin typeface="Trebuchet MS" panose="020B0603020202020204" pitchFamily="34" charset="0"/>
              </a:rPr>
              <a:t>î</a:t>
            </a:r>
            <a:r>
              <a:rPr lang="en-GB" dirty="0">
                <a:latin typeface="Trebuchet MS" panose="020B0603020202020204" pitchFamily="34" charset="0"/>
              </a:rPr>
              <a:t>n </a:t>
            </a:r>
            <a:r>
              <a:rPr lang="en-GB" dirty="0" err="1">
                <a:latin typeface="Trebuchet MS" panose="020B0603020202020204" pitchFamily="34" charset="0"/>
              </a:rPr>
              <a:t>vederea</a:t>
            </a:r>
            <a:r>
              <a:rPr lang="en-GB" dirty="0">
                <a:latin typeface="Trebuchet MS" panose="020B0603020202020204" pitchFamily="34" charset="0"/>
              </a:rPr>
              <a:t> </a:t>
            </a:r>
            <a:r>
              <a:rPr lang="en-GB" dirty="0" err="1">
                <a:latin typeface="Trebuchet MS" panose="020B0603020202020204" pitchFamily="34" charset="0"/>
              </a:rPr>
              <a:t>verificării</a:t>
            </a:r>
            <a:r>
              <a:rPr lang="en-GB" dirty="0">
                <a:latin typeface="Trebuchet MS" panose="020B0603020202020204" pitchFamily="34" charset="0"/>
              </a:rPr>
              <a:t> </a:t>
            </a:r>
            <a:r>
              <a:rPr lang="en-GB" dirty="0" err="1">
                <a:latin typeface="Trebuchet MS" panose="020B0603020202020204" pitchFamily="34" charset="0"/>
              </a:rPr>
              <a:t>îndeplinirii</a:t>
            </a:r>
            <a:r>
              <a:rPr lang="en-GB" dirty="0">
                <a:latin typeface="Trebuchet MS" panose="020B0603020202020204" pitchFamily="34" charset="0"/>
              </a:rPr>
              <a:t> </a:t>
            </a:r>
            <a:r>
              <a:rPr lang="en-GB" dirty="0" err="1">
                <a:latin typeface="Trebuchet MS" panose="020B0603020202020204" pitchFamily="34" charset="0"/>
              </a:rPr>
              <a:t>obligaţiei</a:t>
            </a:r>
            <a:r>
              <a:rPr lang="en-GB" dirty="0">
                <a:latin typeface="Trebuchet MS" panose="020B0603020202020204" pitchFamily="34" charset="0"/>
              </a:rPr>
              <a:t> </a:t>
            </a:r>
            <a:r>
              <a:rPr lang="en-GB" dirty="0" err="1">
                <a:latin typeface="Trebuchet MS" panose="020B0603020202020204" pitchFamily="34" charset="0"/>
              </a:rPr>
              <a:t>prevăzute</a:t>
            </a:r>
            <a:r>
              <a:rPr lang="en-GB" dirty="0">
                <a:latin typeface="Trebuchet MS" panose="020B0603020202020204" pitchFamily="34" charset="0"/>
              </a:rPr>
              <a:t> la art.58 </a:t>
            </a:r>
            <a:r>
              <a:rPr lang="en-GB" dirty="0" err="1">
                <a:latin typeface="Trebuchet MS" panose="020B0603020202020204" pitchFamily="34" charset="0"/>
              </a:rPr>
              <a:t>alin</a:t>
            </a:r>
            <a:r>
              <a:rPr lang="en-GB" dirty="0">
                <a:latin typeface="Trebuchet MS" panose="020B0603020202020204" pitchFamily="34" charset="0"/>
              </a:rPr>
              <a:t>. (1), </a:t>
            </a:r>
            <a:r>
              <a:rPr lang="en-GB" dirty="0" err="1">
                <a:latin typeface="Trebuchet MS" panose="020B0603020202020204" pitchFamily="34" charset="0"/>
              </a:rPr>
              <a:t>agenţiile</a:t>
            </a:r>
            <a:r>
              <a:rPr lang="en-GB" dirty="0">
                <a:latin typeface="Trebuchet MS" panose="020B0603020202020204" pitchFamily="34" charset="0"/>
              </a:rPr>
              <a:t> </a:t>
            </a:r>
            <a:r>
              <a:rPr lang="en-GB" dirty="0" err="1">
                <a:latin typeface="Trebuchet MS" panose="020B0603020202020204" pitchFamily="34" charset="0"/>
              </a:rPr>
              <a:t>teritoriale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ocuparea</a:t>
            </a:r>
            <a:r>
              <a:rPr lang="en-GB" dirty="0">
                <a:latin typeface="Trebuchet MS" panose="020B0603020202020204" pitchFamily="34" charset="0"/>
              </a:rPr>
              <a:t> </a:t>
            </a:r>
            <a:r>
              <a:rPr lang="en-GB" dirty="0" err="1">
                <a:latin typeface="Trebuchet MS" panose="020B0603020202020204" pitchFamily="34" charset="0"/>
              </a:rPr>
              <a:t>forţei</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au </a:t>
            </a:r>
            <a:r>
              <a:rPr lang="en-GB" dirty="0" err="1">
                <a:latin typeface="Trebuchet MS" panose="020B0603020202020204" pitchFamily="34" charset="0"/>
              </a:rPr>
              <a:t>obligaţia</a:t>
            </a:r>
            <a:r>
              <a:rPr lang="en-GB" dirty="0">
                <a:latin typeface="Trebuchet MS" panose="020B0603020202020204" pitchFamily="34" charset="0"/>
              </a:rPr>
              <a:t> de a </a:t>
            </a:r>
            <a:r>
              <a:rPr lang="en-GB" dirty="0" err="1">
                <a:latin typeface="Trebuchet MS" panose="020B0603020202020204" pitchFamily="34" charset="0"/>
              </a:rPr>
              <a:t>transmite</a:t>
            </a:r>
            <a:r>
              <a:rPr lang="en-GB" dirty="0">
                <a:latin typeface="Trebuchet MS" panose="020B0603020202020204" pitchFamily="34" charset="0"/>
              </a:rPr>
              <a:t> lunar </a:t>
            </a:r>
            <a:r>
              <a:rPr lang="en-GB" dirty="0" err="1">
                <a:latin typeface="Trebuchet MS" panose="020B0603020202020204" pitchFamily="34" charset="0"/>
              </a:rPr>
              <a:t>agenţiilor</a:t>
            </a:r>
            <a:r>
              <a:rPr lang="en-GB" dirty="0">
                <a:latin typeface="Trebuchet MS" panose="020B0603020202020204" pitchFamily="34" charset="0"/>
              </a:rPr>
              <a:t> </a:t>
            </a:r>
            <a:r>
              <a:rPr lang="en-GB" dirty="0" err="1">
                <a:latin typeface="Trebuchet MS" panose="020B0603020202020204" pitchFamily="34" charset="0"/>
              </a:rPr>
              <a:t>teritoriale</a:t>
            </a:r>
            <a:r>
              <a:rPr lang="en-GB" dirty="0">
                <a:latin typeface="Trebuchet MS" panose="020B0603020202020204" pitchFamily="34" charset="0"/>
              </a:rPr>
              <a:t> </a:t>
            </a:r>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plăţi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inspecţie</a:t>
            </a:r>
            <a:r>
              <a:rPr lang="en-GB" dirty="0">
                <a:latin typeface="Trebuchet MS" panose="020B0603020202020204" pitchFamily="34" charset="0"/>
              </a:rPr>
              <a:t> </a:t>
            </a:r>
            <a:r>
              <a:rPr lang="en-GB" dirty="0" err="1">
                <a:latin typeface="Trebuchet MS" panose="020B0603020202020204" pitchFamily="34" charset="0"/>
              </a:rPr>
              <a:t>socială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primăriilor</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format electronic, </a:t>
            </a:r>
            <a:r>
              <a:rPr lang="en-GB" dirty="0" err="1">
                <a:latin typeface="Trebuchet MS" panose="020B0603020202020204" pitchFamily="34" charset="0"/>
              </a:rPr>
              <a:t>tabelele</a:t>
            </a:r>
            <a:r>
              <a:rPr lang="en-GB" dirty="0">
                <a:latin typeface="Trebuchet MS" panose="020B0603020202020204" pitchFamily="34" charset="0"/>
              </a:rPr>
              <a:t> </a:t>
            </a:r>
            <a:r>
              <a:rPr lang="en-GB" dirty="0" err="1">
                <a:latin typeface="Trebuchet MS" panose="020B0603020202020204" pitchFamily="34" charset="0"/>
              </a:rPr>
              <a:t>nominale</a:t>
            </a:r>
            <a:r>
              <a:rPr lang="en-GB" dirty="0">
                <a:latin typeface="Trebuchet MS" panose="020B0603020202020204" pitchFamily="34" charset="0"/>
              </a:rPr>
              <a:t> cu </a:t>
            </a:r>
            <a:r>
              <a:rPr lang="en-GB" dirty="0" err="1">
                <a:latin typeface="Trebuchet MS" panose="020B0603020202020204" pitchFamily="34" charset="0"/>
              </a:rPr>
              <a:t>persoanele</a:t>
            </a:r>
            <a:r>
              <a:rPr lang="en-GB" dirty="0">
                <a:latin typeface="Trebuchet MS" panose="020B0603020202020204" pitchFamily="34" charset="0"/>
              </a:rPr>
              <a:t> din </a:t>
            </a:r>
            <a:r>
              <a:rPr lang="en-GB" dirty="0" err="1">
                <a:latin typeface="Trebuchet MS" panose="020B0603020202020204" pitchFamily="34" charset="0"/>
              </a:rPr>
              <a:t>familiile</a:t>
            </a:r>
            <a:r>
              <a:rPr lang="en-GB" dirty="0">
                <a:latin typeface="Trebuchet MS" panose="020B0603020202020204" pitchFamily="34" charset="0"/>
              </a:rPr>
              <a:t> </a:t>
            </a:r>
            <a:r>
              <a:rPr lang="en-GB" dirty="0" err="1">
                <a:latin typeface="Trebuchet MS" panose="020B0603020202020204" pitchFamily="34" charset="0"/>
              </a:rPr>
              <a:t>beneficiare</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înregistrate</a:t>
            </a:r>
            <a:r>
              <a:rPr lang="en-GB" dirty="0">
                <a:latin typeface="Trebuchet MS" panose="020B0603020202020204" pitchFamily="34" charset="0"/>
              </a:rPr>
              <a:t> ca </a:t>
            </a:r>
            <a:r>
              <a:rPr lang="en-GB" dirty="0" err="1">
                <a:latin typeface="Trebuchet MS" panose="020B0603020202020204" pitchFamily="34" charset="0"/>
              </a:rPr>
              <a:t>persoane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căutarea</a:t>
            </a:r>
            <a:r>
              <a:rPr lang="en-GB" dirty="0">
                <a:latin typeface="Trebuchet MS" panose="020B0603020202020204" pitchFamily="34" charset="0"/>
              </a:rPr>
              <a:t> </a:t>
            </a:r>
            <a:r>
              <a:rPr lang="en-GB" dirty="0" err="1">
                <a:latin typeface="Trebuchet MS" panose="020B0603020202020204" pitchFamily="34" charset="0"/>
              </a:rPr>
              <a:t>unui</a:t>
            </a:r>
            <a:r>
              <a:rPr lang="en-GB" dirty="0">
                <a:latin typeface="Trebuchet MS" panose="020B0603020202020204" pitchFamily="34" charset="0"/>
              </a:rPr>
              <a:t> loc de </a:t>
            </a:r>
            <a:r>
              <a:rPr lang="en-GB" dirty="0" err="1">
                <a:latin typeface="Trebuchet MS" panose="020B0603020202020204" pitchFamily="34" charset="0"/>
              </a:rPr>
              <a:t>muncă</a:t>
            </a:r>
            <a:r>
              <a:rPr lang="en-GB" dirty="0">
                <a:latin typeface="Trebuchet MS" panose="020B0603020202020204" pitchFamily="34" charset="0"/>
              </a:rPr>
              <a:t>, care s-au </a:t>
            </a:r>
            <a:r>
              <a:rPr lang="en-GB" dirty="0" err="1">
                <a:latin typeface="Trebuchet MS" panose="020B0603020202020204" pitchFamily="34" charset="0"/>
              </a:rPr>
              <a:t>încadrat</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inclusiv</a:t>
            </a:r>
            <a:r>
              <a:rPr lang="en-GB" dirty="0">
                <a:latin typeface="Trebuchet MS" panose="020B0603020202020204" pitchFamily="34" charset="0"/>
              </a:rPr>
              <a:t> cu contract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străinătate</a:t>
            </a:r>
            <a:r>
              <a:rPr lang="en-GB" dirty="0">
                <a:latin typeface="Trebuchet MS" panose="020B0603020202020204" pitchFamily="34" charset="0"/>
              </a:rPr>
              <a:t>, au </a:t>
            </a:r>
            <a:r>
              <a:rPr lang="en-GB" dirty="0" err="1">
                <a:latin typeface="Trebuchet MS" panose="020B0603020202020204" pitchFamily="34" charset="0"/>
              </a:rPr>
              <a:t>refuzat</a:t>
            </a:r>
            <a:r>
              <a:rPr lang="en-GB" dirty="0">
                <a:latin typeface="Trebuchet MS" panose="020B0603020202020204" pitchFamily="34" charset="0"/>
              </a:rPr>
              <a:t> un loc de </a:t>
            </a:r>
            <a:r>
              <a:rPr lang="en-GB" dirty="0" err="1">
                <a:latin typeface="Trebuchet MS" panose="020B0603020202020204" pitchFamily="34" charset="0"/>
              </a:rPr>
              <a:t>muncă</a:t>
            </a:r>
            <a:r>
              <a:rPr lang="en-GB" dirty="0">
                <a:latin typeface="Trebuchet MS" panose="020B0603020202020204" pitchFamily="34" charset="0"/>
              </a:rPr>
              <a:t> </a:t>
            </a:r>
            <a:r>
              <a:rPr lang="en-GB" dirty="0" err="1">
                <a:latin typeface="Trebuchet MS" panose="020B0603020202020204" pitchFamily="34" charset="0"/>
              </a:rPr>
              <a:t>oferit</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participarea</a:t>
            </a:r>
            <a:r>
              <a:rPr lang="en-GB" dirty="0">
                <a:latin typeface="Trebuchet MS" panose="020B0603020202020204" pitchFamily="34" charset="0"/>
              </a:rPr>
              <a:t> la un program de </a:t>
            </a:r>
            <a:r>
              <a:rPr lang="en-GB" dirty="0" err="1">
                <a:latin typeface="Trebuchet MS" panose="020B0603020202020204" pitchFamily="34" charset="0"/>
              </a:rPr>
              <a:t>formare</a:t>
            </a:r>
            <a:r>
              <a:rPr lang="en-GB" dirty="0">
                <a:latin typeface="Trebuchet MS" panose="020B0603020202020204" pitchFamily="34" charset="0"/>
              </a:rPr>
              <a:t> </a:t>
            </a:r>
            <a:r>
              <a:rPr lang="en-GB" dirty="0" err="1">
                <a:latin typeface="Trebuchet MS" panose="020B0603020202020204" pitchFamily="34" charset="0"/>
              </a:rPr>
              <a:t>profesională</a:t>
            </a:r>
            <a:r>
              <a:rPr lang="ro-RO" dirty="0">
                <a:latin typeface="Trebuchet MS" panose="020B0603020202020204" pitchFamily="34" charset="0"/>
              </a:rPr>
              <a:t> </a:t>
            </a:r>
            <a:r>
              <a:rPr lang="en-GB" dirty="0">
                <a:latin typeface="Trebuchet MS" panose="020B0603020202020204" pitchFamily="34" charset="0"/>
              </a:rPr>
              <a:t>(art.64);</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428898" y="170329"/>
            <a:ext cx="8421624" cy="726142"/>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640884" y="6148899"/>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1038" y="1147481"/>
            <a:ext cx="9997440" cy="708213"/>
          </a:xfrm>
        </p:spPr>
        <p:txBody>
          <a:bodyPr>
            <a:normAutofit fontScale="90000"/>
          </a:bodyPr>
          <a:lstStyle/>
          <a:p>
            <a:pPr algn="ctr"/>
            <a:r>
              <a:rPr lang="en-GB" sz="3100" b="1" dirty="0">
                <a:solidFill>
                  <a:srgbClr val="0070C0"/>
                </a:solidFill>
                <a:latin typeface="Trebuchet MS" panose="020B0603020202020204" pitchFamily="34" charset="0"/>
              </a:rPr>
              <a:t>8</a:t>
            </a:r>
            <a:r>
              <a:rPr lang="en-GB" sz="3100" b="1" u="sng" dirty="0">
                <a:solidFill>
                  <a:srgbClr val="0070C0"/>
                </a:solidFill>
                <a:latin typeface="Trebuchet MS" panose="020B0603020202020204" pitchFamily="34" charset="0"/>
              </a:rPr>
              <a:t>.Ministerul </a:t>
            </a:r>
            <a:r>
              <a:rPr lang="en-GB" sz="3100" b="1" u="sng" dirty="0" err="1">
                <a:solidFill>
                  <a:srgbClr val="0070C0"/>
                </a:solidFill>
                <a:latin typeface="Trebuchet MS" panose="020B0603020202020204" pitchFamily="34" charset="0"/>
              </a:rPr>
              <a:t>Agriculturii</a:t>
            </a:r>
            <a:r>
              <a:rPr lang="en-GB" sz="3100" b="1" u="sng" dirty="0">
                <a:solidFill>
                  <a:srgbClr val="0070C0"/>
                </a:solidFill>
                <a:latin typeface="Trebuchet MS" panose="020B0603020202020204" pitchFamily="34" charset="0"/>
              </a:rPr>
              <a:t> </a:t>
            </a:r>
            <a:r>
              <a:rPr lang="en-GB" sz="3100" b="1" u="sng" dirty="0" err="1">
                <a:solidFill>
                  <a:srgbClr val="0070C0"/>
                </a:solidFill>
                <a:latin typeface="Trebuchet MS" panose="020B0603020202020204" pitchFamily="34" charset="0"/>
              </a:rPr>
              <a:t>şi</a:t>
            </a:r>
            <a:r>
              <a:rPr lang="en-GB" sz="3100" b="1" u="sng" dirty="0">
                <a:solidFill>
                  <a:srgbClr val="0070C0"/>
                </a:solidFill>
                <a:latin typeface="Trebuchet MS" panose="020B0603020202020204" pitchFamily="34" charset="0"/>
              </a:rPr>
              <a:t> </a:t>
            </a:r>
            <a:r>
              <a:rPr lang="en-GB" sz="3100" b="1" u="sng" dirty="0" err="1">
                <a:solidFill>
                  <a:srgbClr val="0070C0"/>
                </a:solidFill>
                <a:latin typeface="Trebuchet MS" panose="020B0603020202020204" pitchFamily="34" charset="0"/>
              </a:rPr>
              <a:t>Dezvoltării</a:t>
            </a:r>
            <a:r>
              <a:rPr lang="en-GB" sz="3100" b="1" u="sng" dirty="0">
                <a:solidFill>
                  <a:srgbClr val="0070C0"/>
                </a:solidFill>
                <a:latin typeface="Trebuchet MS" panose="020B0603020202020204" pitchFamily="34" charset="0"/>
              </a:rPr>
              <a:t> </a:t>
            </a:r>
            <a:r>
              <a:rPr lang="en-GB" sz="3100" b="1" u="sng" dirty="0" err="1">
                <a:solidFill>
                  <a:srgbClr val="0070C0"/>
                </a:solidFill>
                <a:latin typeface="Trebuchet MS" panose="020B0603020202020204" pitchFamily="34" charset="0"/>
              </a:rPr>
              <a:t>Rurale</a:t>
            </a:r>
            <a:br>
              <a:rPr lang="en-GB" dirty="0"/>
            </a:br>
            <a:endParaRPr lang="en-GB" dirty="0"/>
          </a:p>
        </p:txBody>
      </p:sp>
      <p:sp>
        <p:nvSpPr>
          <p:cNvPr id="3" name="Content Placeholder 2"/>
          <p:cNvSpPr>
            <a:spLocks noGrp="1"/>
          </p:cNvSpPr>
          <p:nvPr>
            <p:ph idx="1"/>
          </p:nvPr>
        </p:nvSpPr>
        <p:spPr>
          <a:xfrm>
            <a:off x="1914144" y="1963270"/>
            <a:ext cx="9997440" cy="4285129"/>
          </a:xfrm>
        </p:spPr>
        <p:txBody>
          <a:bodyPr>
            <a:normAutofit fontScale="92500" lnSpcReduction="10000"/>
          </a:bodyPr>
          <a:lstStyle/>
          <a:p>
            <a:pPr lvl="0" algn="just"/>
            <a:r>
              <a:rPr lang="en-GB" dirty="0" err="1">
                <a:latin typeface="Trebuchet MS" panose="020B0603020202020204" pitchFamily="34" charset="0"/>
              </a:rPr>
              <a:t>Pentru</a:t>
            </a:r>
            <a:r>
              <a:rPr lang="en-GB" dirty="0">
                <a:latin typeface="Trebuchet MS" panose="020B0603020202020204" pitchFamily="34" charset="0"/>
              </a:rPr>
              <a:t> </a:t>
            </a:r>
            <a:r>
              <a:rPr lang="en-GB" dirty="0" err="1">
                <a:latin typeface="Trebuchet MS" panose="020B0603020202020204" pitchFamily="34" charset="0"/>
              </a:rPr>
              <a:t>persoanele</a:t>
            </a:r>
            <a:r>
              <a:rPr lang="en-GB" dirty="0">
                <a:latin typeface="Trebuchet MS" panose="020B0603020202020204" pitchFamily="34" charset="0"/>
              </a:rPr>
              <a:t> </a:t>
            </a:r>
            <a:r>
              <a:rPr lang="en-GB" dirty="0" err="1">
                <a:latin typeface="Trebuchet MS" panose="020B0603020202020204" pitchFamily="34" charset="0"/>
              </a:rPr>
              <a:t>apte</a:t>
            </a:r>
            <a:r>
              <a:rPr lang="en-GB" dirty="0">
                <a:latin typeface="Trebuchet MS" panose="020B0603020202020204" pitchFamily="34" charset="0"/>
              </a:rPr>
              <a:t> de </a:t>
            </a:r>
            <a:r>
              <a:rPr lang="en-GB" dirty="0" err="1">
                <a:latin typeface="Trebuchet MS" panose="020B0603020202020204" pitchFamily="34" charset="0"/>
              </a:rPr>
              <a:t>muncă</a:t>
            </a:r>
            <a:r>
              <a:rPr lang="en-GB" dirty="0">
                <a:latin typeface="Trebuchet MS" panose="020B0603020202020204" pitchFamily="34" charset="0"/>
              </a:rPr>
              <a:t> cu </a:t>
            </a:r>
            <a:r>
              <a:rPr lang="en-GB" dirty="0" err="1">
                <a:latin typeface="Trebuchet MS" panose="020B0603020202020204" pitchFamily="34" charset="0"/>
              </a:rPr>
              <a:t>domiciliul</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reşedinţa</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mediul</a:t>
            </a:r>
            <a:r>
              <a:rPr lang="en-GB" dirty="0">
                <a:latin typeface="Trebuchet MS" panose="020B0603020202020204" pitchFamily="34" charset="0"/>
              </a:rPr>
              <a:t> rural, </a:t>
            </a:r>
            <a:r>
              <a:rPr lang="en-GB" dirty="0" err="1">
                <a:latin typeface="Trebuchet MS" panose="020B0603020202020204" pitchFamily="34" charset="0"/>
              </a:rPr>
              <a:t>aparţinând</a:t>
            </a:r>
            <a:r>
              <a:rPr lang="en-GB" dirty="0">
                <a:latin typeface="Trebuchet MS" panose="020B0603020202020204" pitchFamily="34" charset="0"/>
              </a:rPr>
              <a:t> </a:t>
            </a:r>
            <a:r>
              <a:rPr lang="en-GB" dirty="0" err="1">
                <a:latin typeface="Trebuchet MS" panose="020B0603020202020204" pitchFamily="34" charset="0"/>
              </a:rPr>
              <a:t>categoriilor</a:t>
            </a:r>
            <a:r>
              <a:rPr lang="en-GB" dirty="0">
                <a:latin typeface="Trebuchet MS" panose="020B0603020202020204" pitchFamily="34" charset="0"/>
              </a:rPr>
              <a:t> </a:t>
            </a:r>
            <a:r>
              <a:rPr lang="en-GB" dirty="0" err="1">
                <a:latin typeface="Trebuchet MS" panose="020B0603020202020204" pitchFamily="34" charset="0"/>
              </a:rPr>
              <a:t>vulnerabile</a:t>
            </a:r>
            <a:r>
              <a:rPr lang="en-GB" dirty="0">
                <a:latin typeface="Trebuchet MS" panose="020B0603020202020204" pitchFamily="34" charset="0"/>
              </a:rPr>
              <a:t>, </a:t>
            </a:r>
            <a:r>
              <a:rPr lang="en-GB" dirty="0" err="1">
                <a:latin typeface="Trebuchet MS" panose="020B0603020202020204" pitchFamily="34" charset="0"/>
              </a:rPr>
              <a:t>inclusiv</a:t>
            </a:r>
            <a:r>
              <a:rPr lang="en-GB" dirty="0">
                <a:latin typeface="Trebuchet MS" panose="020B0603020202020204" pitchFamily="34" charset="0"/>
              </a:rPr>
              <a:t> </a:t>
            </a:r>
            <a:r>
              <a:rPr lang="en-GB" dirty="0" err="1">
                <a:latin typeface="Trebuchet MS" panose="020B0603020202020204" pitchFamily="34" charset="0"/>
              </a:rPr>
              <a:t>beneficiari</a:t>
            </a:r>
            <a:r>
              <a:rPr lang="en-GB" dirty="0">
                <a:latin typeface="Trebuchet MS" panose="020B0603020202020204" pitchFamily="34" charset="0"/>
              </a:rPr>
              <a:t> de </a:t>
            </a:r>
            <a:r>
              <a:rPr lang="en-GB" dirty="0" err="1">
                <a:latin typeface="Trebuchet MS" panose="020B0603020202020204" pitchFamily="34" charset="0"/>
              </a:rPr>
              <a:t>ajutor</a:t>
            </a:r>
            <a:r>
              <a:rPr lang="en-GB" dirty="0">
                <a:latin typeface="Trebuchet MS" panose="020B0603020202020204" pitchFamily="34" charset="0"/>
              </a:rPr>
              <a:t> de </a:t>
            </a:r>
            <a:r>
              <a:rPr lang="en-GB" dirty="0" err="1">
                <a:latin typeface="Trebuchet MS" panose="020B0603020202020204" pitchFamily="34" charset="0"/>
              </a:rPr>
              <a:t>incluziune</a:t>
            </a:r>
            <a:r>
              <a:rPr lang="en-GB" dirty="0">
                <a:latin typeface="Trebuchet MS" panose="020B0603020202020204" pitchFamily="34" charset="0"/>
              </a:rPr>
              <a:t>, </a:t>
            </a:r>
            <a:r>
              <a:rPr lang="en-GB" dirty="0" err="1">
                <a:latin typeface="Trebuchet MS" panose="020B0603020202020204" pitchFamily="34" charset="0"/>
              </a:rPr>
              <a:t>Ministerul</a:t>
            </a:r>
            <a:r>
              <a:rPr lang="en-GB" dirty="0">
                <a:latin typeface="Trebuchet MS" panose="020B0603020202020204" pitchFamily="34" charset="0"/>
              </a:rPr>
              <a:t> </a:t>
            </a:r>
            <a:r>
              <a:rPr lang="en-GB" dirty="0" err="1">
                <a:latin typeface="Trebuchet MS" panose="020B0603020202020204" pitchFamily="34" charset="0"/>
              </a:rPr>
              <a:t>Agriculturii</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Dezvoltării</a:t>
            </a:r>
            <a:r>
              <a:rPr lang="en-GB" dirty="0">
                <a:latin typeface="Trebuchet MS" panose="020B0603020202020204" pitchFamily="34" charset="0"/>
              </a:rPr>
              <a:t> </a:t>
            </a:r>
            <a:r>
              <a:rPr lang="en-GB" dirty="0" err="1">
                <a:latin typeface="Trebuchet MS" panose="020B0603020202020204" pitchFamily="34" charset="0"/>
              </a:rPr>
              <a:t>Rurale</a:t>
            </a:r>
            <a:r>
              <a:rPr lang="en-GB" dirty="0">
                <a:latin typeface="Trebuchet MS" panose="020B0603020202020204" pitchFamily="34" charset="0"/>
              </a:rPr>
              <a:t>, </a:t>
            </a:r>
            <a:r>
              <a:rPr lang="en-GB" dirty="0" err="1">
                <a:latin typeface="Trebuchet MS" panose="020B0603020202020204" pitchFamily="34" charset="0"/>
              </a:rPr>
              <a:t>precum</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alte</a:t>
            </a:r>
            <a:r>
              <a:rPr lang="en-GB" dirty="0">
                <a:latin typeface="Trebuchet MS" panose="020B0603020202020204" pitchFamily="34" charset="0"/>
              </a:rPr>
              <a:t> </a:t>
            </a:r>
            <a:r>
              <a:rPr lang="en-GB" dirty="0" err="1">
                <a:latin typeface="Trebuchet MS" panose="020B0603020202020204" pitchFamily="34" charset="0"/>
              </a:rPr>
              <a:t>ministere</a:t>
            </a:r>
            <a:r>
              <a:rPr lang="en-GB" dirty="0">
                <a:latin typeface="Trebuchet MS" panose="020B0603020202020204" pitchFamily="34" charset="0"/>
              </a:rPr>
              <a:t> </a:t>
            </a:r>
            <a:r>
              <a:rPr lang="en-GB" dirty="0" err="1">
                <a:latin typeface="Trebuchet MS" panose="020B0603020202020204" pitchFamily="34" charset="0"/>
              </a:rPr>
              <a:t>ori</a:t>
            </a:r>
            <a:r>
              <a:rPr lang="en-GB" dirty="0">
                <a:latin typeface="Trebuchet MS" panose="020B0603020202020204" pitchFamily="34" charset="0"/>
              </a:rPr>
              <a:t> </a:t>
            </a:r>
            <a:r>
              <a:rPr lang="en-GB" dirty="0" err="1">
                <a:latin typeface="Trebuchet MS" panose="020B0603020202020204" pitchFamily="34" charset="0"/>
              </a:rPr>
              <a:t>instituţii</a:t>
            </a:r>
            <a:r>
              <a:rPr lang="en-GB" dirty="0">
                <a:latin typeface="Trebuchet MS" panose="020B0603020202020204" pitchFamily="34" charset="0"/>
              </a:rPr>
              <a:t> ale </a:t>
            </a:r>
            <a:r>
              <a:rPr lang="en-GB" dirty="0" err="1">
                <a:latin typeface="Trebuchet MS" panose="020B0603020202020204" pitchFamily="34" charset="0"/>
              </a:rPr>
              <a:t>administraţiei</a:t>
            </a:r>
            <a:r>
              <a:rPr lang="en-GB" dirty="0">
                <a:latin typeface="Trebuchet MS" panose="020B0603020202020204" pitchFamily="34" charset="0"/>
              </a:rPr>
              <a:t> </a:t>
            </a:r>
            <a:r>
              <a:rPr lang="en-GB" dirty="0" err="1">
                <a:latin typeface="Trebuchet MS" panose="020B0603020202020204" pitchFamily="34" charset="0"/>
              </a:rPr>
              <a:t>publice</a:t>
            </a:r>
            <a:r>
              <a:rPr lang="en-GB" dirty="0">
                <a:latin typeface="Trebuchet MS" panose="020B0603020202020204" pitchFamily="34" charset="0"/>
              </a:rPr>
              <a:t> </a:t>
            </a:r>
            <a:r>
              <a:rPr lang="en-GB" dirty="0" err="1">
                <a:latin typeface="Trebuchet MS" panose="020B0603020202020204" pitchFamily="34" charset="0"/>
              </a:rPr>
              <a:t>centrale</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locale </a:t>
            </a:r>
            <a:r>
              <a:rPr lang="en-GB" dirty="0" err="1">
                <a:latin typeface="Trebuchet MS" panose="020B0603020202020204" pitchFamily="34" charset="0"/>
              </a:rPr>
              <a:t>iniţiază</a:t>
            </a:r>
            <a:r>
              <a:rPr lang="en-GB" dirty="0">
                <a:latin typeface="Trebuchet MS" panose="020B0603020202020204" pitchFamily="34" charset="0"/>
              </a:rPr>
              <a:t> </a:t>
            </a:r>
            <a:r>
              <a:rPr lang="en-GB" dirty="0" err="1">
                <a:latin typeface="Trebuchet MS" panose="020B0603020202020204" pitchFamily="34" charset="0"/>
              </a:rPr>
              <a:t>şi</a:t>
            </a:r>
            <a:r>
              <a:rPr lang="en-GB" dirty="0">
                <a:latin typeface="Trebuchet MS" panose="020B0603020202020204" pitchFamily="34" charset="0"/>
              </a:rPr>
              <a:t> </a:t>
            </a:r>
            <a:r>
              <a:rPr lang="en-GB" dirty="0" err="1">
                <a:latin typeface="Trebuchet MS" panose="020B0603020202020204" pitchFamily="34" charset="0"/>
              </a:rPr>
              <a:t>implementează</a:t>
            </a:r>
            <a:r>
              <a:rPr lang="en-GB" dirty="0">
                <a:latin typeface="Trebuchet MS" panose="020B0603020202020204" pitchFamily="34" charset="0"/>
              </a:rPr>
              <a:t> </a:t>
            </a:r>
            <a:r>
              <a:rPr lang="en-GB" dirty="0" err="1">
                <a:latin typeface="Trebuchet MS" panose="020B0603020202020204" pitchFamily="34" charset="0"/>
              </a:rPr>
              <a:t>proiecte</a:t>
            </a:r>
            <a:r>
              <a:rPr lang="en-GB" dirty="0">
                <a:latin typeface="Trebuchet MS" panose="020B0603020202020204" pitchFamily="34" charset="0"/>
              </a:rPr>
              <a:t>/</a:t>
            </a:r>
            <a:r>
              <a:rPr lang="en-GB" dirty="0" err="1">
                <a:latin typeface="Trebuchet MS" panose="020B0603020202020204" pitchFamily="34" charset="0"/>
              </a:rPr>
              <a:t>programe</a:t>
            </a:r>
            <a:r>
              <a:rPr lang="en-GB" dirty="0">
                <a:latin typeface="Trebuchet MS" panose="020B0603020202020204" pitchFamily="34" charset="0"/>
              </a:rPr>
              <a:t> </a:t>
            </a:r>
            <a:r>
              <a:rPr lang="en-GB" dirty="0" err="1">
                <a:latin typeface="Trebuchet MS" panose="020B0603020202020204" pitchFamily="34" charset="0"/>
              </a:rPr>
              <a:t>finanţate</a:t>
            </a:r>
            <a:r>
              <a:rPr lang="en-GB" dirty="0">
                <a:latin typeface="Trebuchet MS" panose="020B0603020202020204" pitchFamily="34" charset="0"/>
              </a:rPr>
              <a:t> din </a:t>
            </a:r>
            <a:r>
              <a:rPr lang="en-GB" dirty="0" err="1">
                <a:latin typeface="Trebuchet MS" panose="020B0603020202020204" pitchFamily="34" charset="0"/>
              </a:rPr>
              <a:t>fonduri</a:t>
            </a:r>
            <a:r>
              <a:rPr lang="en-GB" dirty="0">
                <a:latin typeface="Trebuchet MS" panose="020B0603020202020204" pitchFamily="34" charset="0"/>
              </a:rPr>
              <a:t> </a:t>
            </a:r>
            <a:r>
              <a:rPr lang="en-GB" dirty="0" err="1">
                <a:latin typeface="Trebuchet MS" panose="020B0603020202020204" pitchFamily="34" charset="0"/>
              </a:rPr>
              <a:t>europene</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scopul</a:t>
            </a:r>
            <a:r>
              <a:rPr lang="en-GB" dirty="0">
                <a:latin typeface="Trebuchet MS" panose="020B0603020202020204" pitchFamily="34" charset="0"/>
              </a:rPr>
              <a:t> </a:t>
            </a:r>
            <a:r>
              <a:rPr lang="en-GB" dirty="0" err="1">
                <a:latin typeface="Trebuchet MS" panose="020B0603020202020204" pitchFamily="34" charset="0"/>
              </a:rPr>
              <a:t>acordării</a:t>
            </a:r>
            <a:r>
              <a:rPr lang="en-GB" dirty="0">
                <a:latin typeface="Trebuchet MS" panose="020B0603020202020204" pitchFamily="34" charset="0"/>
              </a:rPr>
              <a:t> </a:t>
            </a:r>
            <a:r>
              <a:rPr lang="en-GB" dirty="0" err="1">
                <a:latin typeface="Trebuchet MS" panose="020B0603020202020204" pitchFamily="34" charset="0"/>
              </a:rPr>
              <a:t>unor</a:t>
            </a:r>
            <a:r>
              <a:rPr lang="en-GB" dirty="0">
                <a:latin typeface="Trebuchet MS" panose="020B0603020202020204" pitchFamily="34" charset="0"/>
              </a:rPr>
              <a:t> </a:t>
            </a:r>
            <a:r>
              <a:rPr lang="en-GB" dirty="0" err="1">
                <a:latin typeface="Trebuchet MS" panose="020B0603020202020204" pitchFamily="34" charset="0"/>
              </a:rPr>
              <a:t>măsuri</a:t>
            </a:r>
            <a:r>
              <a:rPr lang="en-GB" dirty="0">
                <a:latin typeface="Trebuchet MS" panose="020B0603020202020204" pitchFamily="34" charset="0"/>
              </a:rPr>
              <a:t> de </a:t>
            </a:r>
            <a:r>
              <a:rPr lang="en-GB" dirty="0" err="1">
                <a:latin typeface="Trebuchet MS" panose="020B0603020202020204" pitchFamily="34" charset="0"/>
              </a:rPr>
              <a:t>sprijin</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bani</a:t>
            </a:r>
            <a:r>
              <a:rPr lang="en-GB" dirty="0">
                <a:latin typeface="Trebuchet MS" panose="020B0603020202020204" pitchFamily="34" charset="0"/>
              </a:rPr>
              <a:t> </a:t>
            </a:r>
            <a:r>
              <a:rPr lang="en-GB" dirty="0" err="1">
                <a:latin typeface="Trebuchet MS" panose="020B0603020202020204" pitchFamily="34" charset="0"/>
              </a:rPr>
              <a:t>sau</a:t>
            </a:r>
            <a:r>
              <a:rPr lang="en-GB" dirty="0">
                <a:latin typeface="Trebuchet MS" panose="020B0603020202020204" pitchFamily="34" charset="0"/>
              </a:rPr>
              <a:t> </a:t>
            </a:r>
            <a:r>
              <a:rPr lang="en-GB" dirty="0" err="1">
                <a:latin typeface="Trebuchet MS" panose="020B0603020202020204" pitchFamily="34" charset="0"/>
              </a:rPr>
              <a:t>în</a:t>
            </a:r>
            <a:r>
              <a:rPr lang="en-GB" dirty="0">
                <a:latin typeface="Trebuchet MS" panose="020B0603020202020204" pitchFamily="34" charset="0"/>
              </a:rPr>
              <a:t> </a:t>
            </a:r>
            <a:r>
              <a:rPr lang="en-GB" dirty="0" err="1">
                <a:latin typeface="Trebuchet MS" panose="020B0603020202020204" pitchFamily="34" charset="0"/>
              </a:rPr>
              <a:t>natură</a:t>
            </a:r>
            <a:r>
              <a:rPr lang="en-GB" dirty="0">
                <a:latin typeface="Trebuchet MS" panose="020B0603020202020204" pitchFamily="34" charset="0"/>
              </a:rPr>
              <a:t>, </a:t>
            </a:r>
            <a:r>
              <a:rPr lang="en-GB" dirty="0" err="1">
                <a:latin typeface="Trebuchet MS" panose="020B0603020202020204" pitchFamily="34" charset="0"/>
              </a:rPr>
              <a:t>potrivit</a:t>
            </a:r>
            <a:r>
              <a:rPr lang="en-GB" dirty="0">
                <a:latin typeface="Trebuchet MS" panose="020B0603020202020204" pitchFamily="34" charset="0"/>
              </a:rPr>
              <a:t> </a:t>
            </a:r>
            <a:r>
              <a:rPr lang="en-GB" dirty="0" err="1">
                <a:latin typeface="Trebuchet MS" panose="020B0603020202020204" pitchFamily="34" charset="0"/>
              </a:rPr>
              <a:t>regulilor</a:t>
            </a:r>
            <a:r>
              <a:rPr lang="en-GB" dirty="0">
                <a:latin typeface="Trebuchet MS" panose="020B0603020202020204" pitchFamily="34" charset="0"/>
              </a:rPr>
              <a:t> de </a:t>
            </a:r>
            <a:r>
              <a:rPr lang="en-GB" dirty="0" err="1">
                <a:latin typeface="Trebuchet MS" panose="020B0603020202020204" pitchFamily="34" charset="0"/>
              </a:rPr>
              <a:t>finanţare</a:t>
            </a:r>
            <a:r>
              <a:rPr lang="en-GB" dirty="0">
                <a:latin typeface="Trebuchet MS" panose="020B0603020202020204" pitchFamily="34" charset="0"/>
              </a:rPr>
              <a:t> </a:t>
            </a:r>
            <a:r>
              <a:rPr lang="en-GB" dirty="0" err="1">
                <a:latin typeface="Trebuchet MS" panose="020B0603020202020204" pitchFamily="34" charset="0"/>
              </a:rPr>
              <a:t>aplicabile</a:t>
            </a:r>
            <a:r>
              <a:rPr lang="en-GB" dirty="0">
                <a:latin typeface="Trebuchet MS" panose="020B0603020202020204" pitchFamily="34" charset="0"/>
              </a:rPr>
              <a:t>(art.27^7);</a:t>
            </a:r>
            <a:endParaRPr lang="en-GB"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428898" y="116541"/>
            <a:ext cx="8421624" cy="735106"/>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115903"/>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640884" y="6202686"/>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1290917"/>
            <a:ext cx="9997440" cy="779930"/>
          </a:xfrm>
        </p:spPr>
        <p:txBody>
          <a:bodyPr>
            <a:normAutofit fontScale="90000"/>
          </a:bodyPr>
          <a:lstStyle/>
          <a:p>
            <a:pPr algn="ctr"/>
            <a:r>
              <a:rPr lang="en-GB" sz="2200" b="1" dirty="0">
                <a:solidFill>
                  <a:srgbClr val="0070C0"/>
                </a:solidFill>
                <a:latin typeface="Trebuchet MS" panose="020B0603020202020204" pitchFamily="34" charset="0"/>
              </a:rPr>
              <a:t>9.</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Alte</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ministere</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ori</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instituţii</a:t>
            </a:r>
            <a:r>
              <a:rPr lang="en-GB" sz="2200" b="1" u="sng" dirty="0">
                <a:solidFill>
                  <a:srgbClr val="0070C0"/>
                </a:solidFill>
                <a:latin typeface="Trebuchet MS" panose="020B0603020202020204" pitchFamily="34" charset="0"/>
              </a:rPr>
              <a:t> ale </a:t>
            </a:r>
            <a:r>
              <a:rPr lang="en-GB" sz="2200" b="1" u="sng" dirty="0" err="1">
                <a:solidFill>
                  <a:srgbClr val="0070C0"/>
                </a:solidFill>
                <a:latin typeface="Trebuchet MS" panose="020B0603020202020204" pitchFamily="34" charset="0"/>
              </a:rPr>
              <a:t>administraţiei</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publice</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centrale</a:t>
            </a:r>
            <a:r>
              <a:rPr lang="en-GB" sz="2200" b="1" u="sng" dirty="0">
                <a:solidFill>
                  <a:srgbClr val="0070C0"/>
                </a:solidFill>
                <a:latin typeface="Trebuchet MS" panose="020B0603020202020204" pitchFamily="34" charset="0"/>
              </a:rPr>
              <a:t> </a:t>
            </a:r>
            <a:r>
              <a:rPr lang="en-GB" sz="2200" b="1" u="sng" dirty="0" err="1">
                <a:solidFill>
                  <a:srgbClr val="0070C0"/>
                </a:solidFill>
                <a:latin typeface="Trebuchet MS" panose="020B0603020202020204" pitchFamily="34" charset="0"/>
              </a:rPr>
              <a:t>şi</a:t>
            </a:r>
            <a:r>
              <a:rPr lang="en-GB" sz="2200" b="1" u="sng" dirty="0">
                <a:solidFill>
                  <a:srgbClr val="0070C0"/>
                </a:solidFill>
                <a:latin typeface="Trebuchet MS" panose="020B0603020202020204" pitchFamily="34" charset="0"/>
              </a:rPr>
              <a:t> locale (art. 27^7 din </a:t>
            </a:r>
            <a:r>
              <a:rPr lang="en-GB" sz="2200" b="1" u="sng" dirty="0" err="1">
                <a:solidFill>
                  <a:srgbClr val="0070C0"/>
                </a:solidFill>
                <a:latin typeface="Trebuchet MS" panose="020B0603020202020204" pitchFamily="34" charset="0"/>
              </a:rPr>
              <a:t>Legea</a:t>
            </a:r>
            <a:r>
              <a:rPr lang="en-GB" sz="2200" b="1" u="sng" dirty="0">
                <a:solidFill>
                  <a:srgbClr val="0070C0"/>
                </a:solidFill>
                <a:latin typeface="Trebuchet MS" panose="020B0603020202020204" pitchFamily="34" charset="0"/>
              </a:rPr>
              <a:t> nr.196/2016</a:t>
            </a:r>
            <a:br>
              <a:rPr lang="en-GB" dirty="0"/>
            </a:br>
            <a:endParaRPr lang="en-GB" dirty="0"/>
          </a:p>
        </p:txBody>
      </p:sp>
      <p:sp>
        <p:nvSpPr>
          <p:cNvPr id="3" name="Content Placeholder 2"/>
          <p:cNvSpPr>
            <a:spLocks noGrp="1"/>
          </p:cNvSpPr>
          <p:nvPr>
            <p:ph idx="1"/>
          </p:nvPr>
        </p:nvSpPr>
        <p:spPr>
          <a:xfrm>
            <a:off x="1914144" y="2241176"/>
            <a:ext cx="9997440" cy="4007224"/>
          </a:xfrm>
        </p:spPr>
        <p:txBody>
          <a:bodyPr>
            <a:normAutofit fontScale="92500"/>
          </a:bodyPr>
          <a:lstStyle/>
          <a:p>
            <a:pPr lvl="0" algn="just"/>
            <a:r>
              <a:rPr lang="en-GB" sz="3000" dirty="0" err="1">
                <a:latin typeface="Trebuchet MS" panose="020B0603020202020204" pitchFamily="34" charset="0"/>
              </a:rPr>
              <a:t>Pentru</a:t>
            </a:r>
            <a:r>
              <a:rPr lang="en-GB" sz="3000" dirty="0">
                <a:latin typeface="Trebuchet MS" panose="020B0603020202020204" pitchFamily="34" charset="0"/>
              </a:rPr>
              <a:t> </a:t>
            </a:r>
            <a:r>
              <a:rPr lang="en-GB" sz="3000" dirty="0" err="1">
                <a:latin typeface="Trebuchet MS" panose="020B0603020202020204" pitchFamily="34" charset="0"/>
              </a:rPr>
              <a:t>persoanele</a:t>
            </a:r>
            <a:r>
              <a:rPr lang="en-GB" sz="3000" dirty="0">
                <a:latin typeface="Trebuchet MS" panose="020B0603020202020204" pitchFamily="34" charset="0"/>
              </a:rPr>
              <a:t> </a:t>
            </a:r>
            <a:r>
              <a:rPr lang="en-GB" sz="3000" dirty="0" err="1">
                <a:latin typeface="Trebuchet MS" panose="020B0603020202020204" pitchFamily="34" charset="0"/>
              </a:rPr>
              <a:t>apte</a:t>
            </a:r>
            <a:r>
              <a:rPr lang="en-GB" sz="3000" dirty="0">
                <a:latin typeface="Trebuchet MS" panose="020B0603020202020204" pitchFamily="34" charset="0"/>
              </a:rPr>
              <a:t> de </a:t>
            </a:r>
            <a:r>
              <a:rPr lang="en-GB" sz="3000" dirty="0" err="1">
                <a:latin typeface="Trebuchet MS" panose="020B0603020202020204" pitchFamily="34" charset="0"/>
              </a:rPr>
              <a:t>muncă</a:t>
            </a:r>
            <a:r>
              <a:rPr lang="en-GB" sz="3000" dirty="0">
                <a:latin typeface="Trebuchet MS" panose="020B0603020202020204" pitchFamily="34" charset="0"/>
              </a:rPr>
              <a:t> cu </a:t>
            </a:r>
            <a:r>
              <a:rPr lang="en-GB" sz="3000" dirty="0" err="1">
                <a:latin typeface="Trebuchet MS" panose="020B0603020202020204" pitchFamily="34" charset="0"/>
              </a:rPr>
              <a:t>domiciliul</a:t>
            </a:r>
            <a:r>
              <a:rPr lang="en-GB" sz="3000" dirty="0">
                <a:latin typeface="Trebuchet MS" panose="020B0603020202020204" pitchFamily="34" charset="0"/>
              </a:rPr>
              <a:t> </a:t>
            </a:r>
            <a:r>
              <a:rPr lang="en-GB" sz="3000" dirty="0" err="1">
                <a:latin typeface="Trebuchet MS" panose="020B0603020202020204" pitchFamily="34" charset="0"/>
              </a:rPr>
              <a:t>sau</a:t>
            </a:r>
            <a:r>
              <a:rPr lang="en-GB" sz="3000" dirty="0">
                <a:latin typeface="Trebuchet MS" panose="020B0603020202020204" pitchFamily="34" charset="0"/>
              </a:rPr>
              <a:t> </a:t>
            </a:r>
            <a:r>
              <a:rPr lang="en-GB" sz="3000" dirty="0" err="1">
                <a:latin typeface="Trebuchet MS" panose="020B0603020202020204" pitchFamily="34" charset="0"/>
              </a:rPr>
              <a:t>reşedinţa</a:t>
            </a:r>
            <a:r>
              <a:rPr lang="en-GB" sz="3000" dirty="0">
                <a:latin typeface="Trebuchet MS" panose="020B0603020202020204" pitchFamily="34" charset="0"/>
              </a:rPr>
              <a:t> </a:t>
            </a:r>
            <a:r>
              <a:rPr lang="en-GB" sz="3000" dirty="0" err="1">
                <a:latin typeface="Trebuchet MS" panose="020B0603020202020204" pitchFamily="34" charset="0"/>
              </a:rPr>
              <a:t>în</a:t>
            </a:r>
            <a:r>
              <a:rPr lang="en-GB" sz="3000" dirty="0">
                <a:latin typeface="Trebuchet MS" panose="020B0603020202020204" pitchFamily="34" charset="0"/>
              </a:rPr>
              <a:t> </a:t>
            </a:r>
            <a:r>
              <a:rPr lang="en-GB" sz="3000" dirty="0" err="1">
                <a:latin typeface="Trebuchet MS" panose="020B0603020202020204" pitchFamily="34" charset="0"/>
              </a:rPr>
              <a:t>mediul</a:t>
            </a:r>
            <a:r>
              <a:rPr lang="en-GB" sz="3000" dirty="0">
                <a:latin typeface="Trebuchet MS" panose="020B0603020202020204" pitchFamily="34" charset="0"/>
              </a:rPr>
              <a:t> rural, </a:t>
            </a:r>
            <a:r>
              <a:rPr lang="en-GB" sz="3000" dirty="0" err="1">
                <a:latin typeface="Trebuchet MS" panose="020B0603020202020204" pitchFamily="34" charset="0"/>
              </a:rPr>
              <a:t>aparţinând</a:t>
            </a:r>
            <a:r>
              <a:rPr lang="en-GB" sz="3000" dirty="0">
                <a:latin typeface="Trebuchet MS" panose="020B0603020202020204" pitchFamily="34" charset="0"/>
              </a:rPr>
              <a:t> </a:t>
            </a:r>
            <a:r>
              <a:rPr lang="en-GB" sz="3000" dirty="0" err="1">
                <a:latin typeface="Trebuchet MS" panose="020B0603020202020204" pitchFamily="34" charset="0"/>
              </a:rPr>
              <a:t>categoriilor</a:t>
            </a:r>
            <a:r>
              <a:rPr lang="en-GB" sz="3000" dirty="0">
                <a:latin typeface="Trebuchet MS" panose="020B0603020202020204" pitchFamily="34" charset="0"/>
              </a:rPr>
              <a:t> </a:t>
            </a:r>
            <a:r>
              <a:rPr lang="en-GB" sz="3000" dirty="0" err="1">
                <a:latin typeface="Trebuchet MS" panose="020B0603020202020204" pitchFamily="34" charset="0"/>
              </a:rPr>
              <a:t>vulnerabile</a:t>
            </a:r>
            <a:r>
              <a:rPr lang="en-GB" sz="3000" dirty="0">
                <a:latin typeface="Trebuchet MS" panose="020B0603020202020204" pitchFamily="34" charset="0"/>
              </a:rPr>
              <a:t>, </a:t>
            </a:r>
            <a:r>
              <a:rPr lang="en-GB" sz="3000" dirty="0" err="1">
                <a:latin typeface="Trebuchet MS" panose="020B0603020202020204" pitchFamily="34" charset="0"/>
              </a:rPr>
              <a:t>inclusiv</a:t>
            </a:r>
            <a:r>
              <a:rPr lang="en-GB" sz="3000" dirty="0">
                <a:latin typeface="Trebuchet MS" panose="020B0603020202020204" pitchFamily="34" charset="0"/>
              </a:rPr>
              <a:t> </a:t>
            </a:r>
            <a:r>
              <a:rPr lang="en-GB" sz="3000" dirty="0" err="1">
                <a:latin typeface="Trebuchet MS" panose="020B0603020202020204" pitchFamily="34" charset="0"/>
              </a:rPr>
              <a:t>beneficiari</a:t>
            </a:r>
            <a:r>
              <a:rPr lang="en-GB" sz="3000" dirty="0">
                <a:latin typeface="Trebuchet MS" panose="020B0603020202020204" pitchFamily="34" charset="0"/>
              </a:rPr>
              <a:t> de </a:t>
            </a:r>
            <a:r>
              <a:rPr lang="en-GB" sz="3000" dirty="0" err="1">
                <a:latin typeface="Trebuchet MS" panose="020B0603020202020204" pitchFamily="34" charset="0"/>
              </a:rPr>
              <a:t>ajutor</a:t>
            </a:r>
            <a:r>
              <a:rPr lang="en-GB" sz="3000" dirty="0">
                <a:latin typeface="Trebuchet MS" panose="020B0603020202020204" pitchFamily="34" charset="0"/>
              </a:rPr>
              <a:t> de </a:t>
            </a:r>
            <a:r>
              <a:rPr lang="en-GB" sz="3000" dirty="0" err="1">
                <a:latin typeface="Trebuchet MS" panose="020B0603020202020204" pitchFamily="34" charset="0"/>
              </a:rPr>
              <a:t>incluziune</a:t>
            </a:r>
            <a:r>
              <a:rPr lang="en-GB" sz="3000" dirty="0">
                <a:latin typeface="Trebuchet MS" panose="020B0603020202020204" pitchFamily="34" charset="0"/>
              </a:rPr>
              <a:t>, </a:t>
            </a:r>
            <a:r>
              <a:rPr lang="en-GB" sz="3000" dirty="0" err="1">
                <a:latin typeface="Trebuchet MS" panose="020B0603020202020204" pitchFamily="34" charset="0"/>
              </a:rPr>
              <a:t>Ministerul</a:t>
            </a:r>
            <a:r>
              <a:rPr lang="en-GB" sz="3000" dirty="0">
                <a:latin typeface="Trebuchet MS" panose="020B0603020202020204" pitchFamily="34" charset="0"/>
              </a:rPr>
              <a:t> </a:t>
            </a:r>
            <a:r>
              <a:rPr lang="en-GB" sz="3000" dirty="0" err="1">
                <a:latin typeface="Trebuchet MS" panose="020B0603020202020204" pitchFamily="34" charset="0"/>
              </a:rPr>
              <a:t>Agriculturii</a:t>
            </a:r>
            <a:r>
              <a:rPr lang="en-GB" sz="3000" dirty="0">
                <a:latin typeface="Trebuchet MS" panose="020B0603020202020204" pitchFamily="34" charset="0"/>
              </a:rPr>
              <a:t> </a:t>
            </a:r>
            <a:r>
              <a:rPr lang="en-GB" sz="3000" dirty="0" err="1">
                <a:latin typeface="Trebuchet MS" panose="020B0603020202020204" pitchFamily="34" charset="0"/>
              </a:rPr>
              <a:t>şi</a:t>
            </a:r>
            <a:r>
              <a:rPr lang="en-GB" sz="3000" dirty="0">
                <a:latin typeface="Trebuchet MS" panose="020B0603020202020204" pitchFamily="34" charset="0"/>
              </a:rPr>
              <a:t> </a:t>
            </a:r>
            <a:r>
              <a:rPr lang="en-GB" sz="3000" dirty="0" err="1">
                <a:latin typeface="Trebuchet MS" panose="020B0603020202020204" pitchFamily="34" charset="0"/>
              </a:rPr>
              <a:t>Dezvoltării</a:t>
            </a:r>
            <a:r>
              <a:rPr lang="en-GB" sz="3000" dirty="0">
                <a:latin typeface="Trebuchet MS" panose="020B0603020202020204" pitchFamily="34" charset="0"/>
              </a:rPr>
              <a:t> </a:t>
            </a:r>
            <a:r>
              <a:rPr lang="en-GB" sz="3000" dirty="0" err="1">
                <a:latin typeface="Trebuchet MS" panose="020B0603020202020204" pitchFamily="34" charset="0"/>
              </a:rPr>
              <a:t>Rurale</a:t>
            </a:r>
            <a:r>
              <a:rPr lang="en-GB" sz="3000" dirty="0">
                <a:latin typeface="Trebuchet MS" panose="020B0603020202020204" pitchFamily="34" charset="0"/>
              </a:rPr>
              <a:t>, </a:t>
            </a:r>
            <a:r>
              <a:rPr lang="en-GB" sz="3000" dirty="0" err="1">
                <a:latin typeface="Trebuchet MS" panose="020B0603020202020204" pitchFamily="34" charset="0"/>
              </a:rPr>
              <a:t>precum</a:t>
            </a:r>
            <a:r>
              <a:rPr lang="en-GB" sz="3000" dirty="0">
                <a:latin typeface="Trebuchet MS" panose="020B0603020202020204" pitchFamily="34" charset="0"/>
              </a:rPr>
              <a:t> </a:t>
            </a:r>
            <a:r>
              <a:rPr lang="en-GB" sz="3000" dirty="0" err="1">
                <a:latin typeface="Trebuchet MS" panose="020B0603020202020204" pitchFamily="34" charset="0"/>
              </a:rPr>
              <a:t>şi</a:t>
            </a:r>
            <a:r>
              <a:rPr lang="en-GB" sz="3000" dirty="0">
                <a:latin typeface="Trebuchet MS" panose="020B0603020202020204" pitchFamily="34" charset="0"/>
              </a:rPr>
              <a:t> </a:t>
            </a:r>
            <a:r>
              <a:rPr lang="en-GB" sz="3000" dirty="0" err="1">
                <a:latin typeface="Trebuchet MS" panose="020B0603020202020204" pitchFamily="34" charset="0"/>
              </a:rPr>
              <a:t>alte</a:t>
            </a:r>
            <a:r>
              <a:rPr lang="en-GB" sz="3000" dirty="0">
                <a:latin typeface="Trebuchet MS" panose="020B0603020202020204" pitchFamily="34" charset="0"/>
              </a:rPr>
              <a:t> </a:t>
            </a:r>
            <a:r>
              <a:rPr lang="en-GB" sz="3000" dirty="0" err="1">
                <a:latin typeface="Trebuchet MS" panose="020B0603020202020204" pitchFamily="34" charset="0"/>
              </a:rPr>
              <a:t>ministere</a:t>
            </a:r>
            <a:r>
              <a:rPr lang="en-GB" sz="3000" dirty="0">
                <a:latin typeface="Trebuchet MS" panose="020B0603020202020204" pitchFamily="34" charset="0"/>
              </a:rPr>
              <a:t> </a:t>
            </a:r>
            <a:r>
              <a:rPr lang="en-GB" sz="3000" dirty="0" err="1">
                <a:latin typeface="Trebuchet MS" panose="020B0603020202020204" pitchFamily="34" charset="0"/>
              </a:rPr>
              <a:t>ori</a:t>
            </a:r>
            <a:r>
              <a:rPr lang="en-GB" sz="3000" dirty="0">
                <a:latin typeface="Trebuchet MS" panose="020B0603020202020204" pitchFamily="34" charset="0"/>
              </a:rPr>
              <a:t> </a:t>
            </a:r>
            <a:r>
              <a:rPr lang="en-GB" sz="3000" dirty="0" err="1">
                <a:latin typeface="Trebuchet MS" panose="020B0603020202020204" pitchFamily="34" charset="0"/>
              </a:rPr>
              <a:t>instituţii</a:t>
            </a:r>
            <a:r>
              <a:rPr lang="en-GB" sz="3000" dirty="0">
                <a:latin typeface="Trebuchet MS" panose="020B0603020202020204" pitchFamily="34" charset="0"/>
              </a:rPr>
              <a:t> ale </a:t>
            </a:r>
            <a:r>
              <a:rPr lang="en-GB" sz="3000" dirty="0" err="1">
                <a:latin typeface="Trebuchet MS" panose="020B0603020202020204" pitchFamily="34" charset="0"/>
              </a:rPr>
              <a:t>administraţiei</a:t>
            </a:r>
            <a:r>
              <a:rPr lang="en-GB" sz="3000" dirty="0">
                <a:latin typeface="Trebuchet MS" panose="020B0603020202020204" pitchFamily="34" charset="0"/>
              </a:rPr>
              <a:t> </a:t>
            </a:r>
            <a:r>
              <a:rPr lang="en-GB" sz="3000" dirty="0" err="1">
                <a:latin typeface="Trebuchet MS" panose="020B0603020202020204" pitchFamily="34" charset="0"/>
              </a:rPr>
              <a:t>publice</a:t>
            </a:r>
            <a:r>
              <a:rPr lang="en-GB" sz="3000" dirty="0">
                <a:latin typeface="Trebuchet MS" panose="020B0603020202020204" pitchFamily="34" charset="0"/>
              </a:rPr>
              <a:t> </a:t>
            </a:r>
            <a:r>
              <a:rPr lang="en-GB" sz="3000" dirty="0" err="1">
                <a:latin typeface="Trebuchet MS" panose="020B0603020202020204" pitchFamily="34" charset="0"/>
              </a:rPr>
              <a:t>centrale</a:t>
            </a:r>
            <a:r>
              <a:rPr lang="en-GB" sz="3000" dirty="0">
                <a:latin typeface="Trebuchet MS" panose="020B0603020202020204" pitchFamily="34" charset="0"/>
              </a:rPr>
              <a:t> </a:t>
            </a:r>
            <a:r>
              <a:rPr lang="en-GB" sz="3000" dirty="0" err="1">
                <a:latin typeface="Trebuchet MS" panose="020B0603020202020204" pitchFamily="34" charset="0"/>
              </a:rPr>
              <a:t>şi</a:t>
            </a:r>
            <a:r>
              <a:rPr lang="en-GB" sz="3000" dirty="0">
                <a:latin typeface="Trebuchet MS" panose="020B0603020202020204" pitchFamily="34" charset="0"/>
              </a:rPr>
              <a:t> locale </a:t>
            </a:r>
            <a:r>
              <a:rPr lang="en-GB" sz="3000" dirty="0" err="1">
                <a:latin typeface="Trebuchet MS" panose="020B0603020202020204" pitchFamily="34" charset="0"/>
              </a:rPr>
              <a:t>iniţiază</a:t>
            </a:r>
            <a:r>
              <a:rPr lang="en-GB" sz="3000" dirty="0">
                <a:latin typeface="Trebuchet MS" panose="020B0603020202020204" pitchFamily="34" charset="0"/>
              </a:rPr>
              <a:t> </a:t>
            </a:r>
            <a:r>
              <a:rPr lang="en-GB" sz="3000" dirty="0" err="1">
                <a:latin typeface="Trebuchet MS" panose="020B0603020202020204" pitchFamily="34" charset="0"/>
              </a:rPr>
              <a:t>şi</a:t>
            </a:r>
            <a:r>
              <a:rPr lang="en-GB" sz="3000" dirty="0">
                <a:latin typeface="Trebuchet MS" panose="020B0603020202020204" pitchFamily="34" charset="0"/>
              </a:rPr>
              <a:t> </a:t>
            </a:r>
            <a:r>
              <a:rPr lang="en-GB" sz="3000" dirty="0" err="1">
                <a:latin typeface="Trebuchet MS" panose="020B0603020202020204" pitchFamily="34" charset="0"/>
              </a:rPr>
              <a:t>implementează</a:t>
            </a:r>
            <a:r>
              <a:rPr lang="en-GB" sz="3000" dirty="0">
                <a:latin typeface="Trebuchet MS" panose="020B0603020202020204" pitchFamily="34" charset="0"/>
              </a:rPr>
              <a:t> </a:t>
            </a:r>
            <a:r>
              <a:rPr lang="en-GB" sz="3000" dirty="0" err="1">
                <a:latin typeface="Trebuchet MS" panose="020B0603020202020204" pitchFamily="34" charset="0"/>
              </a:rPr>
              <a:t>proiecte</a:t>
            </a:r>
            <a:r>
              <a:rPr lang="en-GB" sz="3000" dirty="0">
                <a:latin typeface="Trebuchet MS" panose="020B0603020202020204" pitchFamily="34" charset="0"/>
              </a:rPr>
              <a:t>/</a:t>
            </a:r>
            <a:r>
              <a:rPr lang="en-GB" sz="3000" dirty="0" err="1">
                <a:latin typeface="Trebuchet MS" panose="020B0603020202020204" pitchFamily="34" charset="0"/>
              </a:rPr>
              <a:t>programe</a:t>
            </a:r>
            <a:r>
              <a:rPr lang="en-GB" sz="3000" dirty="0">
                <a:latin typeface="Trebuchet MS" panose="020B0603020202020204" pitchFamily="34" charset="0"/>
              </a:rPr>
              <a:t> </a:t>
            </a:r>
            <a:r>
              <a:rPr lang="en-GB" sz="3000" dirty="0" err="1">
                <a:latin typeface="Trebuchet MS" panose="020B0603020202020204" pitchFamily="34" charset="0"/>
              </a:rPr>
              <a:t>finanţate</a:t>
            </a:r>
            <a:r>
              <a:rPr lang="en-GB" sz="3000" dirty="0">
                <a:latin typeface="Trebuchet MS" panose="020B0603020202020204" pitchFamily="34" charset="0"/>
              </a:rPr>
              <a:t> din </a:t>
            </a:r>
            <a:r>
              <a:rPr lang="en-GB" sz="3000" dirty="0" err="1">
                <a:latin typeface="Trebuchet MS" panose="020B0603020202020204" pitchFamily="34" charset="0"/>
              </a:rPr>
              <a:t>fonduri</a:t>
            </a:r>
            <a:r>
              <a:rPr lang="en-GB" sz="3000" dirty="0">
                <a:latin typeface="Trebuchet MS" panose="020B0603020202020204" pitchFamily="34" charset="0"/>
              </a:rPr>
              <a:t> </a:t>
            </a:r>
            <a:r>
              <a:rPr lang="en-GB" sz="3000" dirty="0" err="1">
                <a:latin typeface="Trebuchet MS" panose="020B0603020202020204" pitchFamily="34" charset="0"/>
              </a:rPr>
              <a:t>europene</a:t>
            </a:r>
            <a:r>
              <a:rPr lang="en-GB" sz="3000" dirty="0">
                <a:latin typeface="Trebuchet MS" panose="020B0603020202020204" pitchFamily="34" charset="0"/>
              </a:rPr>
              <a:t>, </a:t>
            </a:r>
            <a:r>
              <a:rPr lang="en-GB" sz="3000" dirty="0" err="1">
                <a:latin typeface="Trebuchet MS" panose="020B0603020202020204" pitchFamily="34" charset="0"/>
              </a:rPr>
              <a:t>în</a:t>
            </a:r>
            <a:r>
              <a:rPr lang="en-GB" sz="3000" dirty="0">
                <a:latin typeface="Trebuchet MS" panose="020B0603020202020204" pitchFamily="34" charset="0"/>
              </a:rPr>
              <a:t> </a:t>
            </a:r>
            <a:r>
              <a:rPr lang="en-GB" sz="3000" dirty="0" err="1">
                <a:latin typeface="Trebuchet MS" panose="020B0603020202020204" pitchFamily="34" charset="0"/>
              </a:rPr>
              <a:t>scopul</a:t>
            </a:r>
            <a:r>
              <a:rPr lang="en-GB" sz="3000" dirty="0">
                <a:latin typeface="Trebuchet MS" panose="020B0603020202020204" pitchFamily="34" charset="0"/>
              </a:rPr>
              <a:t> </a:t>
            </a:r>
            <a:r>
              <a:rPr lang="en-GB" sz="3000" dirty="0" err="1">
                <a:latin typeface="Trebuchet MS" panose="020B0603020202020204" pitchFamily="34" charset="0"/>
              </a:rPr>
              <a:t>acordării</a:t>
            </a:r>
            <a:r>
              <a:rPr lang="en-GB" sz="3000" dirty="0">
                <a:latin typeface="Trebuchet MS" panose="020B0603020202020204" pitchFamily="34" charset="0"/>
              </a:rPr>
              <a:t> </a:t>
            </a:r>
            <a:r>
              <a:rPr lang="en-GB" sz="3000" dirty="0" err="1">
                <a:latin typeface="Trebuchet MS" panose="020B0603020202020204" pitchFamily="34" charset="0"/>
              </a:rPr>
              <a:t>unor</a:t>
            </a:r>
            <a:r>
              <a:rPr lang="en-GB" sz="3000" dirty="0">
                <a:latin typeface="Trebuchet MS" panose="020B0603020202020204" pitchFamily="34" charset="0"/>
              </a:rPr>
              <a:t> </a:t>
            </a:r>
            <a:r>
              <a:rPr lang="en-GB" sz="3000" dirty="0" err="1">
                <a:latin typeface="Trebuchet MS" panose="020B0603020202020204" pitchFamily="34" charset="0"/>
              </a:rPr>
              <a:t>măsuri</a:t>
            </a:r>
            <a:r>
              <a:rPr lang="en-GB" sz="3000" dirty="0">
                <a:latin typeface="Trebuchet MS" panose="020B0603020202020204" pitchFamily="34" charset="0"/>
              </a:rPr>
              <a:t> de </a:t>
            </a:r>
            <a:r>
              <a:rPr lang="en-GB" sz="3000" dirty="0" err="1">
                <a:latin typeface="Trebuchet MS" panose="020B0603020202020204" pitchFamily="34" charset="0"/>
              </a:rPr>
              <a:t>sprijin</a:t>
            </a:r>
            <a:r>
              <a:rPr lang="en-GB" sz="3000" dirty="0">
                <a:latin typeface="Trebuchet MS" panose="020B0603020202020204" pitchFamily="34" charset="0"/>
              </a:rPr>
              <a:t>, </a:t>
            </a:r>
            <a:r>
              <a:rPr lang="en-GB" sz="3000" dirty="0" err="1">
                <a:latin typeface="Trebuchet MS" panose="020B0603020202020204" pitchFamily="34" charset="0"/>
              </a:rPr>
              <a:t>în</a:t>
            </a:r>
            <a:r>
              <a:rPr lang="en-GB" sz="3000" dirty="0">
                <a:latin typeface="Trebuchet MS" panose="020B0603020202020204" pitchFamily="34" charset="0"/>
              </a:rPr>
              <a:t> </a:t>
            </a:r>
            <a:r>
              <a:rPr lang="en-GB" sz="3000" dirty="0" err="1">
                <a:latin typeface="Trebuchet MS" panose="020B0603020202020204" pitchFamily="34" charset="0"/>
              </a:rPr>
              <a:t>bani</a:t>
            </a:r>
            <a:r>
              <a:rPr lang="en-GB" sz="3000" dirty="0">
                <a:latin typeface="Trebuchet MS" panose="020B0603020202020204" pitchFamily="34" charset="0"/>
              </a:rPr>
              <a:t> </a:t>
            </a:r>
            <a:r>
              <a:rPr lang="en-GB" sz="3000" dirty="0" err="1">
                <a:latin typeface="Trebuchet MS" panose="020B0603020202020204" pitchFamily="34" charset="0"/>
              </a:rPr>
              <a:t>sau</a:t>
            </a:r>
            <a:r>
              <a:rPr lang="en-GB" sz="3000" dirty="0">
                <a:latin typeface="Trebuchet MS" panose="020B0603020202020204" pitchFamily="34" charset="0"/>
              </a:rPr>
              <a:t> </a:t>
            </a:r>
            <a:r>
              <a:rPr lang="en-GB" sz="3000" dirty="0" err="1">
                <a:latin typeface="Trebuchet MS" panose="020B0603020202020204" pitchFamily="34" charset="0"/>
              </a:rPr>
              <a:t>în</a:t>
            </a:r>
            <a:r>
              <a:rPr lang="en-GB" sz="3000" dirty="0">
                <a:latin typeface="Trebuchet MS" panose="020B0603020202020204" pitchFamily="34" charset="0"/>
              </a:rPr>
              <a:t> </a:t>
            </a:r>
            <a:r>
              <a:rPr lang="en-GB" sz="3000" dirty="0" err="1">
                <a:latin typeface="Trebuchet MS" panose="020B0603020202020204" pitchFamily="34" charset="0"/>
              </a:rPr>
              <a:t>natură</a:t>
            </a:r>
            <a:r>
              <a:rPr lang="en-GB" sz="3000" dirty="0">
                <a:latin typeface="Trebuchet MS" panose="020B0603020202020204" pitchFamily="34" charset="0"/>
              </a:rPr>
              <a:t>, </a:t>
            </a:r>
            <a:r>
              <a:rPr lang="en-GB" sz="3000" dirty="0" err="1">
                <a:latin typeface="Trebuchet MS" panose="020B0603020202020204" pitchFamily="34" charset="0"/>
              </a:rPr>
              <a:t>potrivit</a:t>
            </a:r>
            <a:r>
              <a:rPr lang="en-GB" sz="3000" dirty="0">
                <a:latin typeface="Trebuchet MS" panose="020B0603020202020204" pitchFamily="34" charset="0"/>
              </a:rPr>
              <a:t> </a:t>
            </a:r>
            <a:r>
              <a:rPr lang="en-GB" sz="3000" dirty="0" err="1">
                <a:latin typeface="Trebuchet MS" panose="020B0603020202020204" pitchFamily="34" charset="0"/>
              </a:rPr>
              <a:t>regulilor</a:t>
            </a:r>
            <a:r>
              <a:rPr lang="en-GB" sz="3000" dirty="0">
                <a:latin typeface="Trebuchet MS" panose="020B0603020202020204" pitchFamily="34" charset="0"/>
              </a:rPr>
              <a:t> de </a:t>
            </a:r>
            <a:r>
              <a:rPr lang="en-GB" sz="3000" dirty="0" err="1">
                <a:latin typeface="Trebuchet MS" panose="020B0603020202020204" pitchFamily="34" charset="0"/>
              </a:rPr>
              <a:t>finanţare</a:t>
            </a:r>
            <a:r>
              <a:rPr lang="en-GB" sz="3000" dirty="0">
                <a:latin typeface="Trebuchet MS" panose="020B0603020202020204" pitchFamily="34" charset="0"/>
              </a:rPr>
              <a:t> </a:t>
            </a:r>
            <a:r>
              <a:rPr lang="en-GB" sz="3000" dirty="0" err="1">
                <a:latin typeface="Trebuchet MS" panose="020B0603020202020204" pitchFamily="34" charset="0"/>
              </a:rPr>
              <a:t>aplicabile</a:t>
            </a:r>
            <a:r>
              <a:rPr lang="ro-RO" sz="3000" dirty="0">
                <a:latin typeface="Trebuchet MS" panose="020B0603020202020204" pitchFamily="34" charset="0"/>
              </a:rPr>
              <a:t> </a:t>
            </a:r>
            <a:r>
              <a:rPr lang="en-GB" sz="3000" dirty="0">
                <a:latin typeface="Trebuchet MS" panose="020B0603020202020204" pitchFamily="34" charset="0"/>
              </a:rPr>
              <a:t>(art.27^7);</a:t>
            </a:r>
            <a:endParaRPr lang="en-GB" sz="3000" dirty="0">
              <a:latin typeface="Trebuchet MS" panose="020B0603020202020204" pitchFamily="34"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428898" y="116541"/>
            <a:ext cx="8421624" cy="735106"/>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96093" y="6115903"/>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649849" y="6238546"/>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ea typeface="Times New Roman" panose="02020603050405020304" pitchFamily="18" charset="0"/>
              </a:rPr>
              <a:t> </a:t>
            </a:r>
            <a:endParaRPr lang="en-GB"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stituent conținut 2"/>
          <p:cNvSpPr>
            <a:spLocks noGrp="1"/>
          </p:cNvSpPr>
          <p:nvPr>
            <p:ph idx="1"/>
          </p:nvPr>
        </p:nvSpPr>
        <p:spPr>
          <a:xfrm>
            <a:off x="1316736" y="1714266"/>
            <a:ext cx="10037064" cy="4642083"/>
          </a:xfrm>
        </p:spPr>
        <p:txBody>
          <a:bodyPr>
            <a:normAutofit fontScale="25000" lnSpcReduction="20000"/>
          </a:bodyPr>
          <a:lstStyle/>
          <a:p>
            <a:pPr marL="0" indent="0" algn="just">
              <a:lnSpc>
                <a:spcPct val="115000"/>
              </a:lnSpc>
              <a:buNone/>
            </a:pPr>
            <a:endParaRPr lang="en-GB" sz="400" dirty="0">
              <a:latin typeface="Trebuchet MS" panose="020B0603020202020204" pitchFamily="34" charset="0"/>
              <a:cs typeface="Times New Roman" panose="02020603050405020304" pitchFamily="18" charset="0"/>
            </a:endParaRPr>
          </a:p>
          <a:p>
            <a:pPr marL="0" indent="0" algn="ctr">
              <a:lnSpc>
                <a:spcPct val="120000"/>
              </a:lnSpc>
              <a:spcAft>
                <a:spcPts val="800"/>
              </a:spcAft>
              <a:buNone/>
            </a:pPr>
            <a:r>
              <a:rPr lang="it-IT" sz="8000" b="1" dirty="0">
                <a:solidFill>
                  <a:srgbClr val="0070C0"/>
                </a:solidFill>
                <a:latin typeface="Trebuchet MS" panose="020B0603020202020204" pitchFamily="34" charset="0"/>
                <a:ea typeface="Calibri" panose="020F0502020204030204" pitchFamily="34" charset="0"/>
                <a:cs typeface="Times New Roman" panose="02020603050405020304" pitchFamily="18" charset="0"/>
              </a:rPr>
              <a:t>1</a:t>
            </a:r>
            <a:r>
              <a:rPr lang="it-IT" sz="8000" b="1" u="sng" dirty="0">
                <a:solidFill>
                  <a:srgbClr val="0070C0"/>
                </a:solidFill>
                <a:latin typeface="Trebuchet MS" panose="020B0603020202020204" pitchFamily="34" charset="0"/>
                <a:ea typeface="Calibri" panose="020F0502020204030204" pitchFamily="34" charset="0"/>
                <a:cs typeface="Times New Roman" panose="02020603050405020304" pitchFamily="18" charset="0"/>
              </a:rPr>
              <a:t>. Guvernul României</a:t>
            </a:r>
            <a:endParaRPr lang="ro-RO" sz="8000" b="1" dirty="0">
              <a:solidFill>
                <a:srgbClr val="0070C0"/>
              </a:solidFill>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20000"/>
              </a:lnSpc>
              <a:spcAft>
                <a:spcPts val="800"/>
              </a:spcAft>
              <a:buNone/>
            </a:pPr>
            <a:r>
              <a:rPr lang="it-IT" sz="8000" dirty="0">
                <a:effectLst/>
                <a:latin typeface="Trebuchet MS" panose="020B0603020202020204" pitchFamily="34" charset="0"/>
                <a:ea typeface="Calibri" panose="020F0502020204030204" pitchFamily="34" charset="0"/>
                <a:cs typeface="Times New Roman" panose="02020603050405020304" pitchFamily="18" charset="0"/>
              </a:rPr>
              <a:t>- poate actualiza anual, prin hotărâre, la propunerea Ministerului Muncii, Familiei, Protecţiei Sociale şi Persoanelor Vârstnice, lista bunurilor ce conduc la excluderea acordării venitului minim de incluziune (art.10);</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20000"/>
              </a:lnSpc>
              <a:spcAft>
                <a:spcPts val="800"/>
              </a:spcAft>
              <a:buNone/>
            </a:pPr>
            <a:r>
              <a:rPr lang="it-IT" sz="8000" dirty="0">
                <a:effectLst/>
                <a:latin typeface="Trebuchet MS" panose="020B0603020202020204" pitchFamily="34" charset="0"/>
                <a:ea typeface="Calibri" panose="020F0502020204030204" pitchFamily="34" charset="0"/>
                <a:cs typeface="Times New Roman" panose="02020603050405020304" pitchFamily="18" charset="0"/>
              </a:rPr>
              <a:t>- la propunerea Ministerului Muncii şi Solidarităţii Sociale, poate acorda ajutoare de urgenţă, în bani sau în natură, familiilor sau persoanelor care se află în situaţii de necesitate cauzate de calamităţi naturale, incendii, accidente, epidemii, epizootii, precum şi pentru alte situaţii deosebite determinate de starea de sănătate ori alte cauze care pot conduce la apariţia sau sporirea riscului de excluziune socială. Acordarea ajutoarelor de urgenţă de la bugetul de stat se aprobă nominal prin hotărâre a Guvernului.</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endParaRPr lang="ro-RO" dirty="0"/>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78568" y="5980177"/>
            <a:ext cx="1959576" cy="64228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5349240" y="6088104"/>
            <a:ext cx="616305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sp>
        <p:nvSpPr>
          <p:cNvPr id="13" name="CasetăText 12"/>
          <p:cNvSpPr txBox="1"/>
          <p:nvPr/>
        </p:nvSpPr>
        <p:spPr>
          <a:xfrm>
            <a:off x="1576388" y="1115568"/>
            <a:ext cx="9775136" cy="832023"/>
          </a:xfrm>
          <a:prstGeom prst="rect">
            <a:avLst/>
          </a:prstGeom>
          <a:noFill/>
        </p:spPr>
        <p:txBody>
          <a:bodyPr wrap="square">
            <a:spAutoFit/>
          </a:bodyPr>
          <a:lstStyle/>
          <a:p>
            <a:pPr algn="ctr">
              <a:lnSpc>
                <a:spcPct val="115000"/>
              </a:lnSpc>
              <a:spcAft>
                <a:spcPts val="800"/>
              </a:spcAft>
            </a:pPr>
            <a:r>
              <a:rPr lang="it-IT" sz="1800" b="1" dirty="0">
                <a:solidFill>
                  <a:srgbClr val="365F91"/>
                </a:solidFill>
                <a:effectLst/>
                <a:latin typeface="Trebuchet MS" panose="020B0603020202020204" pitchFamily="34" charset="0"/>
                <a:ea typeface="Calibri" panose="020F0502020204030204" pitchFamily="34" charset="0"/>
                <a:cs typeface="Times New Roman" panose="02020603050405020304" pitchFamily="18" charset="0"/>
              </a:rPr>
              <a:t> </a:t>
            </a:r>
            <a:r>
              <a:rPr lang="ro-RO" sz="1800" b="1" dirty="0">
                <a:solidFill>
                  <a:srgbClr val="365F91"/>
                </a:solidFill>
                <a:effectLst/>
                <a:latin typeface="Trebuchet MS" panose="020B0603020202020204" pitchFamily="34" charset="0"/>
                <a:ea typeface="Calibri" panose="020F0502020204030204" pitchFamily="34" charset="0"/>
                <a:cs typeface="Times New Roman" panose="02020603050405020304" pitchFamily="18" charset="0"/>
              </a:rPr>
              <a:t>        </a:t>
            </a:r>
            <a:endParaRPr lang="ro-RO"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1800" b="1" dirty="0">
                <a:solidFill>
                  <a:srgbClr val="365F91"/>
                </a:solidFill>
                <a:effectLst/>
                <a:latin typeface="Trebuchet MS" panose="020B0603020202020204" pitchFamily="34" charset="0"/>
                <a:ea typeface="Calibri" panose="020F0502020204030204" pitchFamily="34" charset="0"/>
                <a:cs typeface="Times New Roman" panose="02020603050405020304" pitchFamily="18" charset="0"/>
              </a:rPr>
              <a:t> </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itle 13"/>
          <p:cNvSpPr>
            <a:spLocks noGrp="1"/>
          </p:cNvSpPr>
          <p:nvPr>
            <p:ph type="title"/>
          </p:nvPr>
        </p:nvSpPr>
        <p:spPr>
          <a:xfrm>
            <a:off x="1914144" y="1069848"/>
            <a:ext cx="9997440" cy="448056"/>
          </a:xfrm>
        </p:spPr>
        <p:txBody>
          <a:bodyPr>
            <a:noAutofit/>
          </a:bodyPr>
          <a:lstStyle/>
          <a:p>
            <a:pPr algn="ctr"/>
            <a:r>
              <a:rPr lang="it-IT" sz="3600" b="1" dirty="0">
                <a:solidFill>
                  <a:srgbClr val="0070C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Rolurile instituțiilor implicate</a:t>
            </a:r>
            <a:endParaRPr lang="en-GB" sz="3600" dirty="0">
              <a:solidFill>
                <a:srgbClr val="0070C0"/>
              </a:solidFill>
              <a:effectLst>
                <a:outerShdw blurRad="38100" dist="38100" dir="2700000" algn="tl">
                  <a:srgbClr val="000000">
                    <a:alpha val="43137"/>
                  </a:srgbClr>
                </a:outerShdw>
              </a:effectLst>
            </a:endParaRPr>
          </a:p>
        </p:txBody>
      </p:sp>
      <p:pic>
        <p:nvPicPr>
          <p:cNvPr id="15" name="Picture 1"/>
          <p:cNvPicPr>
            <a:picLocks noChangeAspect="1" noChangeArrowheads="1"/>
          </p:cNvPicPr>
          <p:nvPr/>
        </p:nvPicPr>
        <p:blipFill>
          <a:blip r:embed="rId3" cstate="print"/>
          <a:srcRect/>
          <a:stretch>
            <a:fillRect/>
          </a:stretch>
        </p:blipFill>
        <p:spPr bwMode="auto">
          <a:xfrm>
            <a:off x="2313432" y="118871"/>
            <a:ext cx="8421624" cy="81381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838200" y="886969"/>
            <a:ext cx="10302025" cy="530352"/>
          </a:xfrm>
        </p:spPr>
        <p:txBody>
          <a:bodyPr>
            <a:normAutofit/>
          </a:bodyPr>
          <a:lstStyle/>
          <a:p>
            <a:pPr algn="ctr"/>
            <a:r>
              <a:rPr lang="ro-RO" sz="24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2.</a:t>
            </a:r>
            <a:r>
              <a:rPr lang="it-IT" sz="24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Ministerul Muncii şi Solidarităţii Sociale </a:t>
            </a:r>
            <a:endParaRPr lang="ro-RO" sz="2400" b="1" u="sng" dirty="0">
              <a:solidFill>
                <a:srgbClr val="0070C0"/>
              </a:solidFill>
              <a:latin typeface="Trebuchet MS" panose="020B0603020202020204" pitchFamily="34" charset="0"/>
              <a:cs typeface="Arial" panose="020B0604020202020204" pitchFamily="34" charset="0"/>
            </a:endParaRPr>
          </a:p>
        </p:txBody>
      </p:sp>
      <p:sp>
        <p:nvSpPr>
          <p:cNvPr id="3" name="Substituent conținut 2"/>
          <p:cNvSpPr>
            <a:spLocks noGrp="1"/>
          </p:cNvSpPr>
          <p:nvPr>
            <p:ph idx="1"/>
          </p:nvPr>
        </p:nvSpPr>
        <p:spPr>
          <a:xfrm>
            <a:off x="1389888" y="1426464"/>
            <a:ext cx="10598912" cy="4475527"/>
          </a:xfrm>
          <a:ln>
            <a:noFill/>
          </a:ln>
        </p:spPr>
        <p:txBody>
          <a:bodyPr>
            <a:normAutofit fontScale="40000" lnSpcReduction="20000"/>
          </a:bodyPr>
          <a:lstStyle/>
          <a:p>
            <a:pPr marL="0" indent="0" algn="just">
              <a:lnSpc>
                <a:spcPct val="115000"/>
              </a:lnSpc>
              <a:buFont typeface="Arial" panose="020B0604020202020204" pitchFamily="34" charset="0"/>
              <a:buChar char="•"/>
            </a:pPr>
            <a:r>
              <a:rPr lang="it-IT" sz="6400" dirty="0">
                <a:effectLst/>
                <a:latin typeface="Trebuchet MS" panose="020B0603020202020204" pitchFamily="34" charset="0"/>
                <a:ea typeface="Calibri" panose="020F0502020204030204" pitchFamily="34" charset="0"/>
                <a:cs typeface="Times New Roman" panose="02020603050405020304" pitchFamily="18" charset="0"/>
              </a:rPr>
              <a:t> </a:t>
            </a:r>
            <a:r>
              <a:rPr lang="it-IT" sz="3500" dirty="0">
                <a:effectLst/>
                <a:latin typeface="Trebuchet MS" panose="020B0603020202020204" pitchFamily="34" charset="0"/>
                <a:ea typeface="Calibri" panose="020F0502020204030204" pitchFamily="34" charset="0"/>
                <a:cs typeface="Times New Roman" panose="02020603050405020304" pitchFamily="18" charset="0"/>
              </a:rPr>
              <a:t>propune Guvernului actualizarea listei bunurilor ce conduc la excluderea acordării venitului minim de incluziune (art.10);</a:t>
            </a:r>
            <a:endParaRPr lang="ro-RO" sz="35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pPr>
            <a:r>
              <a:rPr lang="it-IT" sz="3500" dirty="0">
                <a:effectLst/>
                <a:latin typeface="Trebuchet MS" panose="020B0603020202020204" pitchFamily="34" charset="0"/>
                <a:ea typeface="Calibri" panose="020F0502020204030204" pitchFamily="34" charset="0"/>
                <a:cs typeface="Times New Roman" panose="02020603050405020304" pitchFamily="18" charset="0"/>
              </a:rPr>
              <a:t> propune Guvernului acordarea de ajutoare de urgenţă, în bani sau în natură, familiilor sau persoanelor care se află în situaţii de necesitate cauzate de calamităţi naturale, incendii, accidente, epidemii, epizootii, precum şi pentru alte situaţii deosebite determinate de starea de sănătate ori alte cauze care pot conduce la apariţia sau sporirea riscului de excluziune socială</a:t>
            </a:r>
            <a:r>
              <a:rPr lang="ro-RO" sz="3500" dirty="0">
                <a:effectLst/>
                <a:latin typeface="Trebuchet MS" panose="020B0603020202020204" pitchFamily="34" charset="0"/>
                <a:ea typeface="Calibri" panose="020F0502020204030204" pitchFamily="34" charset="0"/>
                <a:cs typeface="Times New Roman" panose="02020603050405020304" pitchFamily="18" charset="0"/>
              </a:rPr>
              <a:t> </a:t>
            </a:r>
            <a:r>
              <a:rPr lang="it-IT" sz="3500" dirty="0">
                <a:effectLst/>
                <a:latin typeface="Trebuchet MS" panose="020B0603020202020204" pitchFamily="34" charset="0"/>
                <a:ea typeface="Calibri" panose="020F0502020204030204" pitchFamily="34" charset="0"/>
                <a:cs typeface="Times New Roman" panose="02020603050405020304" pitchFamily="18" charset="0"/>
              </a:rPr>
              <a:t>(art.84);</a:t>
            </a:r>
            <a:endParaRPr lang="ro-RO" sz="35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pPr>
            <a:r>
              <a:rPr lang="it-IT" sz="3500" dirty="0">
                <a:effectLst/>
                <a:latin typeface="Trebuchet MS" panose="020B0603020202020204" pitchFamily="34" charset="0"/>
                <a:ea typeface="Calibri" panose="020F0502020204030204" pitchFamily="34" charset="0"/>
                <a:cs typeface="Times New Roman" panose="02020603050405020304" pitchFamily="18" charset="0"/>
              </a:rPr>
              <a:t> poate implementa în parteneriat proiecte/programe finanţate din fonduri europene, iniţiate de Ministerul Agriculturii şi Dezvoltării Rurale, precum şi alte ministere ori</a:t>
            </a:r>
            <a:r>
              <a:rPr lang="ro-RO" sz="3500" dirty="0">
                <a:effectLst/>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instituţii ale administraţiei publice centrale şi locale, în scopul acordării unor măsuri de sprijin, în bani sau în natură Pentru persoanele apte de muncă cu domiciliul sau reşedinţa în mediul rural, aparţinând categoriilor vulnerabile, inclusiv beneficiari de ajutor de incluziune (art. 27^7);</a:t>
            </a:r>
            <a:endParaRPr lang="ro-RO" sz="35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pPr>
            <a:r>
              <a:rPr lang="it-IT" sz="3500" b="1"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asigură decontarea trimestrială din bugetul său a sumelor pentru transportul persoanele apte de muncă beneficiare de ajutor de incluziune care urmează cursurile programului "A doua şansă" la o distanţă mai mare de 5 km faţă de locuinţa acestora</a:t>
            </a:r>
            <a:r>
              <a:rPr lang="ro-RO" sz="3500"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(art. 27^11);</a:t>
            </a:r>
            <a:endParaRPr lang="ro-RO" sz="35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pPr>
            <a:r>
              <a:rPr lang="ro-RO" sz="3500"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ministrul muncii şi solidarităţii sociale reglementează prin ordin modul de operare a SNIAS (art.41); ministrul muncii şi solidarităţii sociale prin ordin comun cu ministrul educației stabilește modelul situaţiei privind frecventarea cursurilor de</a:t>
            </a:r>
            <a:r>
              <a:rPr lang="ro-RO" sz="3500"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către copiii de vârstă şcolară din familiile beneficiare</a:t>
            </a:r>
            <a:r>
              <a:rPr lang="ro-RO" sz="3500"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(art.65);</a:t>
            </a:r>
            <a:r>
              <a:rPr lang="ro-RO" sz="3500" dirty="0">
                <a:latin typeface="Trebuchet MS" panose="020B0603020202020204" pitchFamily="34" charset="0"/>
                <a:ea typeface="Calibri" panose="020F0502020204030204" pitchFamily="34" charset="0"/>
                <a:cs typeface="Times New Roman" panose="02020603050405020304" pitchFamily="18" charset="0"/>
              </a:rPr>
              <a:t> </a:t>
            </a:r>
            <a:endParaRPr lang="ro-RO" sz="35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pPr>
            <a:r>
              <a:rPr lang="ro-RO" sz="3500"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verifică şi monitorizează, prin direcţiile de specialitate şi prin instituţiile abilitate din subordine sau coordonare, aplicarea prevederilor Legii nr.196/2016 (art.66)</a:t>
            </a:r>
            <a:r>
              <a:rPr lang="ro-RO" sz="3500" dirty="0">
                <a:latin typeface="Trebuchet MS" panose="020B0603020202020204" pitchFamily="34" charset="0"/>
                <a:ea typeface="Calibri" panose="020F0502020204030204" pitchFamily="34" charset="0"/>
                <a:cs typeface="Times New Roman" panose="02020603050405020304" pitchFamily="18" charset="0"/>
              </a:rPr>
              <a:t>; </a:t>
            </a:r>
            <a:endParaRPr lang="ro-RO" sz="35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pPr>
            <a:r>
              <a:rPr lang="ro-RO" sz="3500" dirty="0">
                <a:latin typeface="Trebuchet MS" panose="020B0603020202020204" pitchFamily="34" charset="0"/>
                <a:ea typeface="Calibri" panose="020F0502020204030204" pitchFamily="34" charset="0"/>
                <a:cs typeface="Times New Roman" panose="02020603050405020304" pitchFamily="18" charset="0"/>
              </a:rPr>
              <a:t> </a:t>
            </a:r>
            <a:r>
              <a:rPr lang="it-IT" sz="3500" dirty="0">
                <a:latin typeface="Trebuchet MS" panose="020B0603020202020204" pitchFamily="34" charset="0"/>
                <a:ea typeface="Calibri" panose="020F0502020204030204" pitchFamily="34" charset="0"/>
                <a:cs typeface="Times New Roman" panose="02020603050405020304" pitchFamily="18" charset="0"/>
              </a:rPr>
              <a:t>Organele de control ale Ministerului Muncii pot efectua, în caz de autosesizare sau la sesizarea/solicitarea unor terţi, verificări în teren la domiciliul beneficiarilor (art.66)</a:t>
            </a:r>
            <a:r>
              <a:rPr lang="ro-RO" sz="3500" dirty="0">
                <a:latin typeface="Trebuchet MS" panose="020B0603020202020204" pitchFamily="34" charset="0"/>
                <a:ea typeface="Calibri" panose="020F0502020204030204" pitchFamily="34" charset="0"/>
                <a:cs typeface="Times New Roman" panose="02020603050405020304" pitchFamily="18" charset="0"/>
              </a:rPr>
              <a:t>;</a:t>
            </a:r>
            <a:endParaRPr lang="ro-RO" sz="35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buNone/>
            </a:pPr>
            <a:endParaRPr lang="ro-RO" sz="35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ro-RO" dirty="0"/>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05416" y="5888737"/>
            <a:ext cx="1868136" cy="6971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96472"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5559552" y="6115536"/>
            <a:ext cx="6632448"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2258568" y="118871"/>
            <a:ext cx="8421624" cy="81381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stituent conținut 2"/>
          <p:cNvSpPr>
            <a:spLocks noGrp="1"/>
          </p:cNvSpPr>
          <p:nvPr>
            <p:ph idx="1"/>
          </p:nvPr>
        </p:nvSpPr>
        <p:spPr>
          <a:xfrm>
            <a:off x="1362455" y="832104"/>
            <a:ext cx="10829545" cy="5370258"/>
          </a:xfrm>
          <a:ln>
            <a:noFill/>
          </a:ln>
        </p:spPr>
        <p:txBody>
          <a:bodyPr>
            <a:noAutofit/>
          </a:bodyPr>
          <a:lstStyle/>
          <a:p>
            <a:pPr algn="just">
              <a:lnSpc>
                <a:spcPct val="115000"/>
              </a:lnSpc>
              <a:spcAft>
                <a:spcPts val="600"/>
              </a:spcAft>
            </a:pPr>
            <a:r>
              <a:rPr lang="it-IT" sz="1400" dirty="0">
                <a:effectLst/>
                <a:latin typeface="Trebuchet MS" panose="020B0603020202020204" pitchFamily="34" charset="0"/>
                <a:ea typeface="Calibri" panose="020F0502020204030204" pitchFamily="34" charset="0"/>
                <a:cs typeface="Times New Roman" panose="02020603050405020304" pitchFamily="18" charset="0"/>
              </a:rPr>
              <a:t>asigură fondurile necesare pentru plata venitului minim de incluziune, inclusiv a drepturilor prevăzute la art. 27^5, 82 şi 84  (art.72);</a:t>
            </a:r>
            <a:endParaRPr lang="ro-RO" sz="14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600"/>
              </a:spcAft>
            </a:pPr>
            <a:r>
              <a:rPr lang="it-IT" sz="1400" dirty="0">
                <a:effectLst/>
                <a:latin typeface="Trebuchet MS" panose="020B0603020202020204" pitchFamily="34" charset="0"/>
                <a:ea typeface="Calibri" panose="020F0502020204030204" pitchFamily="34" charset="0"/>
                <a:cs typeface="Times New Roman" panose="02020603050405020304" pitchFamily="18" charset="0"/>
              </a:rPr>
              <a:t>suportă din bugetul său fondurile necesare achitării de către agențiile teritoriale a  comisioanelor pentru achitarea drepturilor prin mandat poştal sau prin unitățile bancare</a:t>
            </a:r>
            <a:r>
              <a:rPr lang="it-IT" sz="1400" dirty="0">
                <a:latin typeface="Trebuchet MS" panose="020B0603020202020204" pitchFamily="34" charset="0"/>
                <a:ea typeface="Calibri" panose="020F0502020204030204" pitchFamily="34" charset="0"/>
                <a:cs typeface="Times New Roman" panose="02020603050405020304" pitchFamily="18" charset="0"/>
              </a:rPr>
              <a:t>, precum şi a tipăririi mandatelor poştale, din aceleaşi fonduri din care se suportă plata drepturilor de venit minim de incluziune (art.74);</a:t>
            </a:r>
            <a:endParaRPr lang="ro-RO" sz="1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600"/>
              </a:spcAft>
            </a:pPr>
            <a:r>
              <a:rPr lang="it-IT" sz="1400" dirty="0">
                <a:latin typeface="Trebuchet MS" panose="020B0603020202020204" pitchFamily="34" charset="0"/>
                <a:ea typeface="Calibri" panose="020F0502020204030204" pitchFamily="34" charset="0"/>
                <a:cs typeface="Times New Roman" panose="02020603050405020304" pitchFamily="18" charset="0"/>
              </a:rPr>
              <a:t>suportă din bugetul său  sumele necesare cheltuielilor generate de stabilirea sau suspendarea dreptului la venit minim de incluziune (art.76);</a:t>
            </a:r>
            <a:endParaRPr lang="ro-RO" sz="1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600"/>
              </a:spcAft>
            </a:pPr>
            <a:r>
              <a:rPr lang="it-IT" sz="1400" dirty="0">
                <a:latin typeface="Trebuchet MS" panose="020B0603020202020204" pitchFamily="34" charset="0"/>
                <a:ea typeface="Calibri" panose="020F0502020204030204" pitchFamily="34" charset="0"/>
                <a:cs typeface="Times New Roman" panose="02020603050405020304" pitchFamily="18" charset="0"/>
              </a:rPr>
              <a:t>se suportă din bugetul Ministerului Muncii Pentru locuinţele aflate în proprietatea persoanelor singure şi familiilor beneficiare de venit minim de incluziune care include componenta de ajutor de incluziune, prima obligatorie pentru asigurarea locuinţei, ca beneficiu suplimentar</a:t>
            </a:r>
            <a:r>
              <a:rPr lang="ro-RO" sz="1400" dirty="0">
                <a:latin typeface="Trebuchet MS" panose="020B0603020202020204" pitchFamily="34" charset="0"/>
                <a:ea typeface="Calibri" panose="020F0502020204030204" pitchFamily="34" charset="0"/>
                <a:cs typeface="Times New Roman" panose="02020603050405020304" pitchFamily="18" charset="0"/>
              </a:rPr>
              <a:t> </a:t>
            </a:r>
            <a:r>
              <a:rPr lang="it-IT" sz="1400" dirty="0">
                <a:latin typeface="Trebuchet MS" panose="020B0603020202020204" pitchFamily="34" charset="0"/>
                <a:ea typeface="Calibri" panose="020F0502020204030204" pitchFamily="34" charset="0"/>
                <a:cs typeface="Times New Roman" panose="02020603050405020304" pitchFamily="18" charset="0"/>
              </a:rPr>
              <a:t>(art.82);</a:t>
            </a:r>
            <a:endParaRPr lang="ro-RO" sz="1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1400" dirty="0">
                <a:latin typeface="Trebuchet MS" panose="020B0603020202020204" pitchFamily="34" charset="0"/>
                <a:ea typeface="Calibri" panose="020F0502020204030204" pitchFamily="34" charset="0"/>
                <a:cs typeface="Times New Roman" panose="02020603050405020304" pitchFamily="18" charset="0"/>
              </a:rPr>
              <a:t>organele cu atribuţii de control ale Ministerului Muncii constată contravenţiile şi aplică sancţiuni (art.86</a:t>
            </a:r>
            <a:r>
              <a:rPr lang="ro-RO" sz="1400" dirty="0">
                <a:latin typeface="Trebuchet MS" panose="020B0603020202020204" pitchFamily="34" charset="0"/>
                <a:ea typeface="Calibri" panose="020F0502020204030204" pitchFamily="34" charset="0"/>
                <a:cs typeface="Times New Roman" panose="02020603050405020304" pitchFamily="18" charset="0"/>
              </a:rPr>
              <a:t>);</a:t>
            </a:r>
            <a:r>
              <a:rPr lang="it-IT" sz="1400" dirty="0">
                <a:latin typeface="Trebuchet MS" panose="020B0603020202020204" pitchFamily="34" charset="0"/>
                <a:ea typeface="Calibri" panose="020F0502020204030204" pitchFamily="34" charset="0"/>
                <a:cs typeface="Times New Roman" panose="02020603050405020304" pitchFamily="18" charset="0"/>
              </a:rPr>
              <a:t> </a:t>
            </a:r>
            <a:endParaRPr lang="ro-RO" sz="1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1400" dirty="0">
                <a:latin typeface="Trebuchet MS" panose="020B0603020202020204" pitchFamily="34" charset="0"/>
                <a:ea typeface="Calibri" panose="020F0502020204030204" pitchFamily="34" charset="0"/>
                <a:cs typeface="Times New Roman" panose="02020603050405020304" pitchFamily="18" charset="0"/>
              </a:rPr>
              <a:t>comunică Agenţiei Naţionale pentru Plăţi şi Inspecţie Socială nivelul venitului minim de incluziune, respectiv al componentelor acestuia şi cuantumurile ajutorului pentru familia cu copii, majorate anual, din oficiu, începând cu luna martie a fiecărui an, cu rata medie anuală a inflaţiei din anul precedent, indicator definitiv, comunicat de Institutul Naţional de Statistică. (art.91);</a:t>
            </a:r>
            <a:endParaRPr lang="ro-RO" sz="1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1400" dirty="0">
                <a:latin typeface="Trebuchet MS" panose="020B0603020202020204" pitchFamily="34" charset="0"/>
                <a:ea typeface="Calibri" panose="020F0502020204030204" pitchFamily="34" charset="0"/>
                <a:cs typeface="Times New Roman" panose="02020603050405020304" pitchFamily="18" charset="0"/>
              </a:rPr>
              <a:t>elaborează normele metodologice de aplicare a prevederilor Legii nr.196/2016 (art.93).</a:t>
            </a:r>
            <a:endParaRPr lang="ro-RO" sz="1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600"/>
              </a:spcAft>
            </a:pPr>
            <a:endParaRPr lang="ro-RO" sz="1400" dirty="0">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
        <p:nvSpPr>
          <p:cNvPr id="7" name="Titlu 1"/>
          <p:cNvSpPr txBox="1"/>
          <p:nvPr/>
        </p:nvSpPr>
        <p:spPr>
          <a:xfrm>
            <a:off x="838199" y="296934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ro-RO" sz="20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14560" y="6108193"/>
            <a:ext cx="1685256" cy="5760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6556248" y="6142968"/>
            <a:ext cx="5635752"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2258568" y="128015"/>
            <a:ext cx="8421624" cy="667513"/>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1472183" y="833718"/>
            <a:ext cx="9881615" cy="692288"/>
          </a:xfrm>
        </p:spPr>
        <p:txBody>
          <a:bodyPr>
            <a:normAutofit/>
          </a:bodyPr>
          <a:lstStyle/>
          <a:p>
            <a:pPr algn="ctr"/>
            <a:r>
              <a:rPr lang="ro-RO" sz="20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3.</a:t>
            </a:r>
            <a:r>
              <a:rPr lang="ro-RO"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it-IT"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Agenţia Naţională pentru Plăţi şi Inspecţie Socială</a:t>
            </a:r>
            <a:endParaRPr lang="ro-RO" sz="2000" b="1" u="sng" dirty="0">
              <a:solidFill>
                <a:srgbClr val="0070C0"/>
              </a:solidFill>
              <a:latin typeface="Arial" panose="020B0604020202020204" pitchFamily="34" charset="0"/>
              <a:cs typeface="Arial" panose="020B0604020202020204" pitchFamily="34" charset="0"/>
            </a:endParaRPr>
          </a:p>
        </p:txBody>
      </p:sp>
      <p:sp>
        <p:nvSpPr>
          <p:cNvPr id="3" name="Substituent conținut 2"/>
          <p:cNvSpPr>
            <a:spLocks noGrp="1"/>
          </p:cNvSpPr>
          <p:nvPr>
            <p:ph idx="1"/>
          </p:nvPr>
        </p:nvSpPr>
        <p:spPr>
          <a:xfrm>
            <a:off x="1335023" y="1549245"/>
            <a:ext cx="10643617" cy="4244295"/>
          </a:xfrm>
          <a:ln>
            <a:noFill/>
          </a:ln>
        </p:spPr>
        <p:txBody>
          <a:bodyPr>
            <a:normAutofit fontScale="25000" lnSpcReduction="20000"/>
          </a:bodyPr>
          <a:lstStyle/>
          <a:p>
            <a:pPr algn="just">
              <a:lnSpc>
                <a:spcPct val="115000"/>
              </a:lnSpc>
              <a:spcAft>
                <a:spcPts val="800"/>
              </a:spcAft>
            </a:pPr>
            <a:r>
              <a:rPr lang="it-IT" sz="6400" dirty="0">
                <a:effectLst/>
                <a:latin typeface="Trebuchet MS" panose="020B0603020202020204" pitchFamily="34" charset="0"/>
                <a:ea typeface="Calibri" panose="020F0502020204030204" pitchFamily="34" charset="0"/>
                <a:cs typeface="Times New Roman" panose="02020603050405020304" pitchFamily="18" charset="0"/>
              </a:rPr>
              <a:t>încheie un  protocol cu Agenţia Naţională pentru Ocuparea Forţei de Muncă şi Ministerul Educaţiei pentru comunicarea situaţiei centralizate a persoanelor apte de muncă beneficiare de venit minim de incluziune - componenta ajutor de incluziune (art. 27^11);</a:t>
            </a:r>
            <a:endParaRPr lang="ro-RO" sz="64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6400" dirty="0">
                <a:effectLst/>
                <a:latin typeface="Trebuchet MS" panose="020B0603020202020204" pitchFamily="34" charset="0"/>
                <a:ea typeface="Calibri" panose="020F0502020204030204" pitchFamily="34" charset="0"/>
                <a:cs typeface="Times New Roman" panose="02020603050405020304" pitchFamily="18" charset="0"/>
              </a:rPr>
              <a:t>asigură decontarea trimestrială a sumelor pentru transportul persoanele apte de muncă beneficiare de ajutor de incluziune care urmează cursurile programului "A doua şansă" la o distanţă mai mare de 5 km faţă de locuinţa acestora (art. 27^11);</a:t>
            </a:r>
            <a:r>
              <a:rPr lang="ro-RO" sz="6400" dirty="0">
                <a:effectLst/>
                <a:latin typeface="Trebuchet MS" panose="020B0603020202020204" pitchFamily="34" charset="0"/>
                <a:ea typeface="Calibri" panose="020F0502020204030204" pitchFamily="34" charset="0"/>
                <a:cs typeface="Times New Roman" panose="02020603050405020304" pitchFamily="18" charset="0"/>
              </a:rPr>
              <a:t> </a:t>
            </a:r>
            <a:endParaRPr lang="ro-RO" sz="64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6400" dirty="0">
                <a:latin typeface="Trebuchet MS" panose="020B0603020202020204" pitchFamily="34" charset="0"/>
                <a:ea typeface="Calibri" panose="020F0502020204030204" pitchFamily="34" charset="0"/>
                <a:cs typeface="Times New Roman" panose="02020603050405020304" pitchFamily="18" charset="0"/>
              </a:rPr>
              <a:t>personalul Agenţiei Naţionale pentru Plăţi şi Inspecţie Socială va utiliza SNIAS pentru prelucrarea cererilor, declaraţiilor şi documentelor depuse în vederea acordării venitului minim de incluziune (art.32);</a:t>
            </a:r>
            <a:endParaRPr lang="ro-RO" sz="6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it-IT" sz="6400" dirty="0">
                <a:latin typeface="Trebuchet MS" panose="020B0603020202020204" pitchFamily="34" charset="0"/>
                <a:ea typeface="Calibri" panose="020F0502020204030204" pitchFamily="34" charset="0"/>
                <a:cs typeface="Times New Roman" panose="02020603050405020304" pitchFamily="18" charset="0"/>
              </a:rPr>
              <a:t>după acordarea venitului minim de incluziune, efectuează, periodic, verificări electronice în cadrul Sistemului Naţional Informatic pentru Asistenţă Socială privind menţinerea condiţiilor care au condus la acordarea dreptului, precum şi analize de risc asupra titularilor dreptului, în baza cărora atenţionează agenţiile teritoriale pentru plăţi şi inspecţie socială asupra aspectelor ce pot conduce la modificarea, suspendarea sau încetarea dreptului. (art.42);</a:t>
            </a:r>
            <a:endParaRPr lang="ro-RO" sz="64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ro-RO" sz="72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ro-RO" sz="9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ro-RO" sz="1800" b="1" dirty="0">
                <a:effectLst/>
                <a:latin typeface="Trebuchet MS" panose="020B0603020202020204" pitchFamily="34" charset="0"/>
                <a:ea typeface="Times New Roman" panose="02020603050405020304" pitchFamily="18" charset="0"/>
                <a:cs typeface="Calibri" panose="020F0502020204030204" pitchFamily="34" charset="0"/>
              </a:rPr>
              <a:t> </a:t>
            </a:r>
            <a:endParaRPr lang="ro-RO"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R="21590" indent="5715">
              <a:lnSpc>
                <a:spcPct val="115000"/>
              </a:lnSpc>
              <a:spcBef>
                <a:spcPts val="0"/>
              </a:spcBef>
              <a:spcAft>
                <a:spcPts val="1000"/>
              </a:spcAft>
            </a:pPr>
            <a:endParaRPr lang="ro-RO"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
        <p:nvSpPr>
          <p:cNvPr id="7" name="Titlu 1"/>
          <p:cNvSpPr txBox="1"/>
          <p:nvPr/>
        </p:nvSpPr>
        <p:spPr>
          <a:xfrm>
            <a:off x="739587" y="520155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ro-RO" sz="20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60280" y="6222031"/>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4"/>
          <p:cNvSpPr>
            <a:spLocks noChangeArrowheads="1"/>
          </p:cNvSpPr>
          <p:nvPr/>
        </p:nvSpPr>
        <p:spPr bwMode="auto">
          <a:xfrm>
            <a:off x="5163670" y="6105407"/>
            <a:ext cx="6769249"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4" name="Picture 1"/>
          <p:cNvPicPr>
            <a:picLocks noChangeAspect="1" noChangeArrowheads="1"/>
          </p:cNvPicPr>
          <p:nvPr/>
        </p:nvPicPr>
        <p:blipFill>
          <a:blip r:embed="rId3" cstate="print"/>
          <a:srcRect/>
          <a:stretch>
            <a:fillRect/>
          </a:stretch>
        </p:blipFill>
        <p:spPr bwMode="auto">
          <a:xfrm>
            <a:off x="2258568" y="118871"/>
            <a:ext cx="8421624" cy="81381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stituent conținut 2"/>
          <p:cNvSpPr>
            <a:spLocks noGrp="1"/>
          </p:cNvSpPr>
          <p:nvPr>
            <p:ph idx="1"/>
          </p:nvPr>
        </p:nvSpPr>
        <p:spPr>
          <a:xfrm>
            <a:off x="1591055" y="1435608"/>
            <a:ext cx="10415017" cy="4405044"/>
          </a:xfrm>
          <a:ln>
            <a:noFill/>
          </a:ln>
        </p:spPr>
        <p:txBody>
          <a:bodyPr>
            <a:normAutofit fontScale="32500" lnSpcReduction="20000"/>
          </a:bodyPr>
          <a:lstStyle/>
          <a:p>
            <a:pPr marL="0" indent="0" algn="just">
              <a:lnSpc>
                <a:spcPct val="115000"/>
              </a:lnSpc>
              <a:spcAft>
                <a:spcPts val="800"/>
              </a:spcAft>
            </a:pPr>
            <a:r>
              <a:rPr lang="ro-RO" sz="7200" dirty="0">
                <a:latin typeface="Trebuchet MS" panose="020B0603020202020204" pitchFamily="34" charset="0"/>
                <a:ea typeface="Calibri" panose="020F0502020204030204" pitchFamily="34" charset="0"/>
                <a:cs typeface="Times New Roman" panose="02020603050405020304" pitchFamily="18" charset="0"/>
              </a:rPr>
              <a:t> </a:t>
            </a:r>
            <a:r>
              <a:rPr lang="it-IT" sz="7200" dirty="0">
                <a:effectLst/>
                <a:latin typeface="Trebuchet MS" panose="020B0603020202020204" pitchFamily="34" charset="0"/>
                <a:ea typeface="Calibri" panose="020F0502020204030204" pitchFamily="34" charset="0"/>
                <a:cs typeface="Times New Roman" panose="02020603050405020304" pitchFamily="18" charset="0"/>
              </a:rPr>
              <a:t>organele cu atribuţii de control și inspectorii sociali constată contravenţiile şi aplică sancţiuni (art.86);</a:t>
            </a:r>
            <a:endParaRPr lang="ro-RO" sz="72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sz="7200" dirty="0">
                <a:effectLst/>
                <a:latin typeface="Trebuchet MS" panose="020B0603020202020204" pitchFamily="34" charset="0"/>
                <a:ea typeface="Calibri" panose="020F0502020204030204" pitchFamily="34" charset="0"/>
                <a:cs typeface="Times New Roman" panose="02020603050405020304" pitchFamily="18" charset="0"/>
              </a:rPr>
              <a:t> Inspectorii sociali din agenţia naţională pentru plăţi şi inspecţie socială efectuează controale periodice la nivelul unităţilor administrativ-teritoriale, în scopul verificării respectării aplicării prevederilor Legii nr.196/2016 (art.89);</a:t>
            </a:r>
            <a:endParaRPr lang="ro-RO" sz="72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sz="7200" dirty="0">
                <a:effectLst/>
                <a:latin typeface="Trebuchet MS" panose="020B0603020202020204" pitchFamily="34" charset="0"/>
                <a:ea typeface="Calibri" panose="020F0502020204030204" pitchFamily="34" charset="0"/>
                <a:cs typeface="Times New Roman" panose="02020603050405020304" pitchFamily="18" charset="0"/>
              </a:rPr>
              <a:t> </a:t>
            </a:r>
            <a:r>
              <a:rPr lang="it-IT" sz="7200" dirty="0">
                <a:latin typeface="Trebuchet MS" panose="020B0603020202020204" pitchFamily="34" charset="0"/>
                <a:ea typeface="Calibri" panose="020F0502020204030204" pitchFamily="34" charset="0"/>
                <a:cs typeface="Times New Roman" panose="02020603050405020304" pitchFamily="18" charset="0"/>
              </a:rPr>
              <a:t>la solicitarea directorului executiv al agenţiei teritoriale pentru plăţi şi inspecţie socială, inspectorii sociali din agenţia naţională pentru plăţi şi inspecţie socială efectuează vizite în teren la beneficiarii de venit minim de incluziune, în scopul verificării îndeplinirii condiţiilor de eligibilitate pentru acordarea dreptului </a:t>
            </a:r>
            <a:r>
              <a:rPr lang="en-GB" sz="7200" dirty="0">
                <a:latin typeface="Trebuchet MS" panose="020B0603020202020204" pitchFamily="34" charset="0"/>
                <a:ea typeface="Calibri" panose="020F0502020204030204" pitchFamily="34" charset="0"/>
                <a:cs typeface="Times New Roman" panose="02020603050405020304" pitchFamily="18" charset="0"/>
              </a:rPr>
              <a:t>(art.89);</a:t>
            </a:r>
            <a:endParaRPr lang="ro-RO" sz="72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ro-RO" sz="7200" dirty="0">
              <a:effectLst/>
              <a:latin typeface="Trebuchet MS" panose="020B0603020202020204" pitchFamily="34" charset="0"/>
              <a:ea typeface="Calibri" panose="020F0502020204030204" pitchFamily="34"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
        <p:nvSpPr>
          <p:cNvPr id="7" name="Titlu 1"/>
          <p:cNvSpPr txBox="1"/>
          <p:nvPr/>
        </p:nvSpPr>
        <p:spPr>
          <a:xfrm>
            <a:off x="838199" y="296934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ro-RO" sz="20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533432" y="6044185"/>
            <a:ext cx="1813272" cy="55084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2" name="Rectangle 4"/>
          <p:cNvSpPr>
            <a:spLocks noChangeArrowheads="1"/>
          </p:cNvSpPr>
          <p:nvPr/>
        </p:nvSpPr>
        <p:spPr bwMode="auto">
          <a:xfrm>
            <a:off x="3657600" y="6120109"/>
            <a:ext cx="853440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Trebuchet MS" panose="020B0603020202020204" pitchFamily="34" charset="0"/>
            </a:endParaRPr>
          </a:p>
        </p:txBody>
      </p:sp>
      <p:pic>
        <p:nvPicPr>
          <p:cNvPr id="14" name="Picture 1"/>
          <p:cNvPicPr>
            <a:picLocks noChangeAspect="1" noChangeArrowheads="1"/>
          </p:cNvPicPr>
          <p:nvPr/>
        </p:nvPicPr>
        <p:blipFill>
          <a:blip r:embed="rId3" cstate="print"/>
          <a:srcRect/>
          <a:stretch>
            <a:fillRect/>
          </a:stretch>
        </p:blipFill>
        <p:spPr bwMode="auto">
          <a:xfrm>
            <a:off x="2258568" y="118871"/>
            <a:ext cx="8421624" cy="81381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315872" y="886968"/>
            <a:ext cx="10302025" cy="512064"/>
          </a:xfrm>
        </p:spPr>
        <p:txBody>
          <a:bodyPr>
            <a:normAutofit/>
          </a:bodyPr>
          <a:lstStyle/>
          <a:p>
            <a:pPr algn="ctr">
              <a:lnSpc>
                <a:spcPct val="115000"/>
              </a:lnSpc>
              <a:spcAft>
                <a:spcPts val="800"/>
              </a:spcAft>
            </a:pPr>
            <a:r>
              <a:rPr lang="ro-RO" sz="20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4.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Agențiile</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județene</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pentru</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plăți</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și</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inspecție</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social</a:t>
            </a:r>
            <a:r>
              <a:rPr lang="ro-RO"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ă</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/a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mun</a:t>
            </a:r>
            <a:r>
              <a:rPr lang="en-GB" sz="2000" b="1"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 </a:t>
            </a:r>
            <a:r>
              <a:rPr lang="en-GB" sz="2000" b="1" u="sng" dirty="0" err="1">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rPr>
              <a:t>București</a:t>
            </a:r>
            <a:endParaRPr lang="ro-RO" sz="2000" u="sng"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endParaRPr>
          </a:p>
        </p:txBody>
      </p:sp>
      <p:sp>
        <p:nvSpPr>
          <p:cNvPr id="3" name="Substituent conținut 2"/>
          <p:cNvSpPr>
            <a:spLocks noGrp="1"/>
          </p:cNvSpPr>
          <p:nvPr>
            <p:ph idx="1"/>
          </p:nvPr>
        </p:nvSpPr>
        <p:spPr>
          <a:xfrm>
            <a:off x="1335024" y="1527048"/>
            <a:ext cx="10707624" cy="4374943"/>
          </a:xfrm>
          <a:ln>
            <a:noFill/>
          </a:ln>
        </p:spPr>
        <p:txBody>
          <a:bodyPr>
            <a:normAutofit fontScale="25000" lnSpcReduction="20000"/>
          </a:bodyPr>
          <a:lstStyle/>
          <a:p>
            <a:pPr marL="0" indent="0" algn="just">
              <a:lnSpc>
                <a:spcPct val="115000"/>
              </a:lnSpc>
              <a:spcAft>
                <a:spcPts val="800"/>
              </a:spcAft>
            </a:pP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comunică</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lunar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inspectoratelor</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şcolare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judeţene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respectiv</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al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municipiului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Bucureşti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lista</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elevilor</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care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frecventează</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învăţământul</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cu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frecvenţă</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proveniţi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din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familii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beneficiare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de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ajutor</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de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incluziune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în</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luna</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anterioară</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celei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de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raportare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listei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(art. 27^10);</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solicită</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primarului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efectuarea</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verificărilor</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în</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teren</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situaţiilor</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semnalate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atât</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pentru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solicitanţii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venitului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minim de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incluziune</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cât</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şi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pentru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beneficiarii</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8000" dirty="0" err="1">
                <a:effectLst/>
                <a:latin typeface="Trebuchet MS" panose="020B0603020202020204" pitchFamily="34" charset="0"/>
                <a:ea typeface="Calibri" panose="020F0502020204030204" pitchFamily="34" charset="0"/>
                <a:cs typeface="Times New Roman" panose="02020603050405020304" pitchFamily="18" charset="0"/>
              </a:rPr>
              <a:t>acestuia</a:t>
            </a:r>
            <a:r>
              <a:rPr lang="en-GB" sz="8000" dirty="0">
                <a:effectLst/>
                <a:latin typeface="Trebuchet MS" panose="020B0603020202020204" pitchFamily="34" charset="0"/>
                <a:ea typeface="Calibri" panose="020F0502020204030204" pitchFamily="34" charset="0"/>
                <a:cs typeface="Times New Roman" panose="02020603050405020304" pitchFamily="18" charset="0"/>
              </a:rPr>
              <a:t> (art.34);</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ro-RO" sz="8000" dirty="0">
                <a:latin typeface="Trebuchet MS" panose="020B0603020202020204" pitchFamily="34" charset="0"/>
                <a:ea typeface="Calibri" panose="020F0502020204030204" pitchFamily="34" charset="0"/>
                <a:cs typeface="Times New Roman" panose="02020603050405020304" pitchFamily="18" charset="0"/>
              </a:rPr>
              <a:t> p</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ână pe data de 20 a fiecărei luni, personalul agenţiei teritoriale verifică îndeplinirea criteriilor de eligibilitate, astfel cum acestea rezultă din datele procesate în cadrul SNIAS, şi stabileşte cuantumul final al componentelor venitului minim de incluziune pentru care a fost emisă dispoziţia primarului (art.38);</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ro-RO" sz="8000" dirty="0">
                <a:effectLst/>
                <a:latin typeface="Trebuchet MS" panose="020B0603020202020204" pitchFamily="34" charset="0"/>
                <a:ea typeface="Calibri" panose="020F0502020204030204" pitchFamily="34" charset="0"/>
                <a:cs typeface="Times New Roman" panose="02020603050405020304" pitchFamily="18" charset="0"/>
              </a:rPr>
              <a:t> p</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entru finalizarea acestei verificări agenţia teritorială poate solicita autorităţilor administraţiei publice locale şi centrale, precum şi altor instituţii informaţii şi documente referitoare la condiţiile prevăzute de prezenta lege pentru acordarea venitului minim de incluziune, dacă acestea nu se regăsesc în SNIAS (art.38);</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FontTx/>
              <a:buChar char="-"/>
            </a:pP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buFontTx/>
              <a:buChar char="-"/>
            </a:pPr>
            <a:endParaRPr lang="ro-RO" sz="80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buFontTx/>
              <a:buChar char="-"/>
            </a:pP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buFontTx/>
              <a:buChar char="-"/>
            </a:pPr>
            <a:endParaRPr lang="ro-RO" sz="8000" dirty="0">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ro-RO" dirty="0"/>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4379976" y="6083533"/>
            <a:ext cx="7812024"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Trebuchet MS" panose="020B0603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2258568" y="118871"/>
            <a:ext cx="8421624" cy="71323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4144" y="1129554"/>
            <a:ext cx="9997440" cy="5118846"/>
          </a:xfrm>
        </p:spPr>
        <p:txBody>
          <a:bodyPr>
            <a:normAutofit fontScale="32500" lnSpcReduction="20000"/>
          </a:bodyPr>
          <a:lstStyle/>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a:t>
            </a:r>
            <a:r>
              <a:rPr lang="ro-RO" sz="3700" dirty="0">
                <a:latin typeface="Trebuchet MS" panose="020B0603020202020204" pitchFamily="34" charset="0"/>
                <a:ea typeface="Calibri" panose="020F0502020204030204" pitchFamily="34" charset="0"/>
                <a:cs typeface="Times New Roman" panose="02020603050405020304" pitchFamily="18" charset="0"/>
              </a:rPr>
              <a:t>l</a:t>
            </a:r>
            <a:r>
              <a:rPr lang="it-IT" sz="3700" dirty="0">
                <a:latin typeface="Trebuchet MS" panose="020B0603020202020204" pitchFamily="34" charset="0"/>
                <a:ea typeface="Calibri" panose="020F0502020204030204" pitchFamily="34" charset="0"/>
                <a:cs typeface="Times New Roman" panose="02020603050405020304" pitchFamily="18" charset="0"/>
              </a:rPr>
              <a:t>a finalizarea acestei verificări directorul executiv al agenţiei teritoriale emite decizia de stabilire a plăţii, în care se menţionează dispoziţia primarului şi cuantumul venitului minim de incluziune, defalcat pe componente. (art.38);</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a:t>
            </a:r>
            <a:r>
              <a:rPr lang="ro-RO" sz="3700" dirty="0">
                <a:latin typeface="Trebuchet MS" panose="020B0603020202020204" pitchFamily="34" charset="0"/>
                <a:ea typeface="Calibri" panose="020F0502020204030204" pitchFamily="34" charset="0"/>
                <a:cs typeface="Times New Roman" panose="02020603050405020304" pitchFamily="18" charset="0"/>
              </a:rPr>
              <a:t>d</a:t>
            </a:r>
            <a:r>
              <a:rPr lang="it-IT" sz="3700" dirty="0">
                <a:latin typeface="Trebuchet MS" panose="020B0603020202020204" pitchFamily="34" charset="0"/>
                <a:ea typeface="Calibri" panose="020F0502020204030204" pitchFamily="34" charset="0"/>
                <a:cs typeface="Times New Roman" panose="02020603050405020304" pitchFamily="18" charset="0"/>
              </a:rPr>
              <a:t>ecizia directorului executiv al agenţiei teritoriale pentru plăţi şi inspecţie socială se comunică titularului acestuia în maximum 10 zile de la data emiterii. (art.38);</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a:t>
            </a:r>
            <a:r>
              <a:rPr lang="ro-RO" sz="3700" dirty="0">
                <a:latin typeface="Trebuchet MS" panose="020B0603020202020204" pitchFamily="34" charset="0"/>
                <a:ea typeface="Calibri" panose="020F0502020204030204" pitchFamily="34" charset="0"/>
                <a:cs typeface="Times New Roman" panose="02020603050405020304" pitchFamily="18" charset="0"/>
              </a:rPr>
              <a:t>p</a:t>
            </a:r>
            <a:r>
              <a:rPr lang="it-IT" sz="3700" dirty="0">
                <a:latin typeface="Trebuchet MS" panose="020B0603020202020204" pitchFamily="34" charset="0"/>
                <a:ea typeface="Calibri" panose="020F0502020204030204" pitchFamily="34" charset="0"/>
                <a:cs typeface="Times New Roman" panose="02020603050405020304" pitchFamily="18" charset="0"/>
              </a:rPr>
              <a:t>lata dreptului se realizează în luna următoare celei în care s-a emis decizia de stabilire a plăţii de către directorul executiv al agenţiei teritoriale pentru plăţi şi inspecţie socială. (art.38);</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ro-RO" sz="3700" dirty="0">
                <a:latin typeface="Trebuchet MS" panose="020B0603020202020204" pitchFamily="34" charset="0"/>
                <a:ea typeface="Calibri" panose="020F0502020204030204" pitchFamily="34" charset="0"/>
                <a:cs typeface="Times New Roman" panose="02020603050405020304" pitchFamily="18" charset="0"/>
              </a:rPr>
              <a:t> î</a:t>
            </a:r>
            <a:r>
              <a:rPr lang="it-IT" sz="3700" dirty="0">
                <a:latin typeface="Trebuchet MS" panose="020B0603020202020204" pitchFamily="34" charset="0"/>
                <a:ea typeface="Calibri" panose="020F0502020204030204" pitchFamily="34" charset="0"/>
                <a:cs typeface="Times New Roman" panose="02020603050405020304" pitchFamily="18" charset="0"/>
              </a:rPr>
              <a:t>n baza dispoziţiei scrise a primarului pentru schimbarea titularului venitului minim de incluziune, disponibilă în cadrul SNIAS, directorul executiv al agenţiei teritoriale emite o nouă decizie de stabilire a plăţii pe care o transmite noului titular, în termen de maximum 10 zile de la data emiterii. (art.39);</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verifică datele şi informaţiile privind componenţa familiei şi veniturile înscrise în declaraţia şi documentele doveditoare privind modificările intervenite precum şi în dispoziţia primarului de menţinere sau de încetare a dreptului, existente în SNIAS (art.40);</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la finalizarea verificării directorul executiv al agenţiei teritoriale, în baza dispoziţiei primarului, emite decizia de menţinere a plăţii sau de încetare a acesteia în care se menţionează dispoziţia primarului (art.40);</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decizia se comunică titularului dreptului în termen de 10 zile de la data emiterii (art.40);</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a:t>
            </a:r>
            <a:r>
              <a:rPr lang="ro-RO" sz="3700" dirty="0">
                <a:latin typeface="Trebuchet MS" panose="020B0603020202020204" pitchFamily="34" charset="0"/>
                <a:ea typeface="Calibri" panose="020F0502020204030204" pitchFamily="34" charset="0"/>
                <a:cs typeface="Times New Roman" panose="02020603050405020304" pitchFamily="18" charset="0"/>
              </a:rPr>
              <a:t>v</a:t>
            </a:r>
            <a:r>
              <a:rPr lang="it-IT" sz="3700" dirty="0">
                <a:latin typeface="Trebuchet MS" panose="020B0603020202020204" pitchFamily="34" charset="0"/>
                <a:ea typeface="Calibri" panose="020F0502020204030204" pitchFamily="34" charset="0"/>
                <a:cs typeface="Times New Roman" panose="02020603050405020304" pitchFamily="18" charset="0"/>
              </a:rPr>
              <a:t>erifica prin SNIAS sau, după caz, pe bază de liste de beneficiari, condiţiile privind menţinerea statutului de persoane aflate în căutarea unui loc de muncă, faptul că nu au refuzat un loc de muncă oferit ori participarea la serviciile pentru stimularea ocupării forţei de muncă şi de formare profesională (art.58);</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pPr>
            <a:r>
              <a:rPr lang="it-IT" sz="3700" dirty="0">
                <a:latin typeface="Trebuchet MS" panose="020B0603020202020204" pitchFamily="34" charset="0"/>
                <a:ea typeface="Calibri" panose="020F0502020204030204" pitchFamily="34" charset="0"/>
                <a:cs typeface="Times New Roman" panose="02020603050405020304" pitchFamily="18" charset="0"/>
              </a:rPr>
              <a:t>  </a:t>
            </a:r>
            <a:r>
              <a:rPr lang="ro-RO" sz="3700" dirty="0">
                <a:latin typeface="Trebuchet MS" panose="020B0603020202020204" pitchFamily="34" charset="0"/>
                <a:ea typeface="Calibri" panose="020F0502020204030204" pitchFamily="34" charset="0"/>
                <a:cs typeface="Times New Roman" panose="02020603050405020304" pitchFamily="18" charset="0"/>
              </a:rPr>
              <a:t>p</a:t>
            </a:r>
            <a:r>
              <a:rPr lang="it-IT" sz="3700" dirty="0">
                <a:latin typeface="Trebuchet MS" panose="020B0603020202020204" pitchFamily="34" charset="0"/>
                <a:ea typeface="Calibri" panose="020F0502020204030204" pitchFamily="34" charset="0"/>
                <a:cs typeface="Times New Roman" panose="02020603050405020304" pitchFamily="18" charset="0"/>
              </a:rPr>
              <a:t>ersonalul cu atribuţii în domeniul asistenţei sociale din agenţiilor teritoriale pentru plăţi şi inspecţie socială are obligaţia de a asigura informarea şi consilierea potenţialilor beneficiari cu privire la condiţiile de acordare a venitului minim de incluziune, modalitatea de completare a formularului de cerere, documentele doveditoare necesare, obligaţii şi drepturi ce le revin potrivit prezentei legi (art.62);</a:t>
            </a:r>
            <a:endParaRPr lang="ro-RO" sz="3700" dirty="0">
              <a:latin typeface="Trebuchet MS" panose="020B060302020202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pic>
        <p:nvPicPr>
          <p:cNvPr id="5" name="Picture 1"/>
          <p:cNvPicPr>
            <a:picLocks noChangeAspect="1" noChangeArrowheads="1"/>
          </p:cNvPicPr>
          <p:nvPr/>
        </p:nvPicPr>
        <p:blipFill>
          <a:blip r:embed="rId1" cstate="print"/>
          <a:srcRect/>
          <a:stretch>
            <a:fillRect/>
          </a:stretch>
        </p:blipFill>
        <p:spPr bwMode="auto">
          <a:xfrm>
            <a:off x="2213745" y="127836"/>
            <a:ext cx="8421624" cy="813817"/>
          </a:xfrm>
          <a:prstGeom prst="rect">
            <a:avLst/>
          </a:prstGeom>
          <a:noFill/>
          <a:ln w="9525">
            <a:noFill/>
            <a:miter lim="800000"/>
            <a:headEnd/>
            <a:tailEnd/>
          </a:ln>
        </p:spPr>
      </p:pic>
      <p:pic>
        <p:nvPicPr>
          <p:cNvPr id="6"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387128" y="6044185"/>
            <a:ext cx="1749264" cy="5874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551236" y="6211651"/>
            <a:ext cx="3384260" cy="261610"/>
          </a:xfrm>
          <a:prstGeom prst="rect">
            <a:avLst/>
          </a:prstGeom>
        </p:spPr>
        <p:txBody>
          <a:bodyPr wrap="none">
            <a:spAutoFit/>
          </a:bodyPr>
          <a:lstStyle/>
          <a:p>
            <a:r>
              <a:rPr lang="ro-RO" altLang="en-US" sz="1100" dirty="0">
                <a:solidFill>
                  <a:srgbClr val="000000"/>
                </a:solidFill>
                <a:latin typeface="Trebuchet MS" panose="020B0603020202020204" pitchFamily="34" charset="0"/>
                <a:ea typeface="Times New Roman" panose="02020603050405020304" pitchFamily="18" charset="0"/>
              </a:rPr>
              <a:t>Agenţia Naţională pentru Plăţi și Inspecţie Socială</a:t>
            </a:r>
            <a:r>
              <a:rPr lang="ro-RO" altLang="en-US" sz="1100" dirty="0">
                <a:latin typeface="Trebuchet MS" panose="020B0603020202020204" pitchFamily="34" charset="0"/>
                <a:ea typeface="Times New Roman" panose="02020603050405020304" pitchFamily="18" charset="0"/>
              </a:rPr>
              <a:t> </a:t>
            </a:r>
            <a:endParaRPr lang="en-GB" sz="1100" dirty="0">
              <a:latin typeface="Trebuchet MS" panose="020B060302020202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31854</Words>
  <Application>WPS Presentation</Application>
  <PresentationFormat>Ecran lat</PresentationFormat>
  <Paragraphs>312</Paragraphs>
  <Slides>25</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25</vt:i4>
      </vt:variant>
    </vt:vector>
  </HeadingPairs>
  <TitlesOfParts>
    <vt:vector size="39" baseType="lpstr">
      <vt:lpstr>Arial</vt:lpstr>
      <vt:lpstr>SimSun</vt:lpstr>
      <vt:lpstr>Wingdings</vt:lpstr>
      <vt:lpstr>Wingdings 2</vt:lpstr>
      <vt:lpstr>Verdana</vt:lpstr>
      <vt:lpstr>Trebuchet MS</vt:lpstr>
      <vt:lpstr>Calibri</vt:lpstr>
      <vt:lpstr>Times New Roman</vt:lpstr>
      <vt:lpstr>MS Mincho</vt:lpstr>
      <vt:lpstr>Symbol</vt:lpstr>
      <vt:lpstr>Gill Sans MT</vt:lpstr>
      <vt:lpstr>Microsoft YaHei</vt:lpstr>
      <vt:lpstr>Arial Unicode MS</vt:lpstr>
      <vt:lpstr>Solstice</vt:lpstr>
      <vt:lpstr>PowerPoint 演示文稿</vt:lpstr>
      <vt:lpstr>     </vt:lpstr>
      <vt:lpstr>Rolurile instituțiilor implicate</vt:lpstr>
      <vt:lpstr>2. Ministerul Muncii şi Solidarităţii Sociale </vt:lpstr>
      <vt:lpstr>PowerPoint 演示文稿</vt:lpstr>
      <vt:lpstr>3. Agenţia Naţională pentru Plăţi şi Inspecţie Socială</vt:lpstr>
      <vt:lpstr>PowerPoint 演示文稿</vt:lpstr>
      <vt:lpstr>4. Agențiile județene pentru plăți și inspecție socială/a mun. București</vt:lpstr>
      <vt:lpstr>PowerPoint 演示文稿</vt:lpstr>
      <vt:lpstr>PowerPoint 演示文稿</vt:lpstr>
      <vt:lpstr>PowerPoint 演示文稿</vt:lpstr>
      <vt:lpstr>PowerPoint 演示文稿</vt:lpstr>
      <vt:lpstr>5. Primarii, primăriile și autorităţile administraţiei publice locale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6.Agenţia Naţională pentru Ocuparea Forţei de Muncă: </vt:lpstr>
      <vt:lpstr>7. Agenţiile teritoriale pentru ocuparea forţei de muncă: </vt:lpstr>
      <vt:lpstr>PowerPoint 演示文稿</vt:lpstr>
      <vt:lpstr>8.Ministerul Agriculturii şi Dezvoltării Rurale </vt:lpstr>
      <vt:lpstr>9. Alte ministere ori instituţii ale administraţiei publice centrale şi locale (art. 27^7 din Legea nr.196/2016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IMPORTANȚA INTERPRETĂRII CORECTE A CADRULUI LEGISLATIV ÎN SPRIJINUL ACCESULUI LA PROTECȚIE SOCIALĂ</dc:title>
  <dc:creator>Florin David</dc:creator>
  <cp:lastModifiedBy>Lavinia Sarosi</cp:lastModifiedBy>
  <cp:revision>26</cp:revision>
  <cp:lastPrinted>2023-05-15T08:11:00Z</cp:lastPrinted>
  <dcterms:created xsi:type="dcterms:W3CDTF">2023-05-03T05:46:00Z</dcterms:created>
  <dcterms:modified xsi:type="dcterms:W3CDTF">2023-10-11T06:56:31Z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F0B7200CFE794889BC08D08F84FA40B0_13</vt:lpwstr>
  </property>
  <property fmtid="{D5CDD505-2E9C-101B-9397-08002B2CF9AE}" pid="3" name="KSOProductBuildVer">
    <vt:lpwstr>2057-12.2.0.13266</vt:lpwstr>
  </property>
</Properties>
</file>